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50" r:id="rId2"/>
    <p:sldMasterId id="2147483735" r:id="rId3"/>
  </p:sldMasterIdLst>
  <p:notesMasterIdLst>
    <p:notesMasterId r:id="rId79"/>
  </p:notesMasterIdLst>
  <p:sldIdLst>
    <p:sldId id="256" r:id="rId4"/>
    <p:sldId id="415" r:id="rId5"/>
    <p:sldId id="312" r:id="rId6"/>
    <p:sldId id="461" r:id="rId7"/>
    <p:sldId id="490" r:id="rId8"/>
    <p:sldId id="313" r:id="rId9"/>
    <p:sldId id="477" r:id="rId10"/>
    <p:sldId id="284" r:id="rId11"/>
    <p:sldId id="285" r:id="rId12"/>
    <p:sldId id="416" r:id="rId13"/>
    <p:sldId id="417" r:id="rId14"/>
    <p:sldId id="419" r:id="rId15"/>
    <p:sldId id="479" r:id="rId16"/>
    <p:sldId id="481" r:id="rId17"/>
    <p:sldId id="482" r:id="rId18"/>
    <p:sldId id="478" r:id="rId19"/>
    <p:sldId id="420" r:id="rId20"/>
    <p:sldId id="421" r:id="rId21"/>
    <p:sldId id="422" r:id="rId22"/>
    <p:sldId id="483" r:id="rId23"/>
    <p:sldId id="423" r:id="rId24"/>
    <p:sldId id="303" r:id="rId25"/>
    <p:sldId id="426" r:id="rId26"/>
    <p:sldId id="295" r:id="rId27"/>
    <p:sldId id="296" r:id="rId28"/>
    <p:sldId id="427" r:id="rId29"/>
    <p:sldId id="428" r:id="rId30"/>
    <p:sldId id="291" r:id="rId31"/>
    <p:sldId id="269" r:id="rId32"/>
    <p:sldId id="261" r:id="rId33"/>
    <p:sldId id="263" r:id="rId34"/>
    <p:sldId id="264" r:id="rId35"/>
    <p:sldId id="268" r:id="rId36"/>
    <p:sldId id="304" r:id="rId37"/>
    <p:sldId id="314" r:id="rId38"/>
    <p:sldId id="438" r:id="rId39"/>
    <p:sldId id="429" r:id="rId40"/>
    <p:sldId id="430" r:id="rId41"/>
    <p:sldId id="431" r:id="rId42"/>
    <p:sldId id="434" r:id="rId43"/>
    <p:sldId id="432" r:id="rId44"/>
    <p:sldId id="433" r:id="rId45"/>
    <p:sldId id="435" r:id="rId46"/>
    <p:sldId id="436" r:id="rId47"/>
    <p:sldId id="486" r:id="rId48"/>
    <p:sldId id="487" r:id="rId49"/>
    <p:sldId id="489" r:id="rId50"/>
    <p:sldId id="437" r:id="rId51"/>
    <p:sldId id="307" r:id="rId52"/>
    <p:sldId id="439" r:id="rId53"/>
    <p:sldId id="440" r:id="rId54"/>
    <p:sldId id="441" r:id="rId55"/>
    <p:sldId id="442" r:id="rId56"/>
    <p:sldId id="443" r:id="rId57"/>
    <p:sldId id="444" r:id="rId58"/>
    <p:sldId id="445" r:id="rId59"/>
    <p:sldId id="475" r:id="rId60"/>
    <p:sldId id="378" r:id="rId61"/>
    <p:sldId id="381" r:id="rId62"/>
    <p:sldId id="448" r:id="rId63"/>
    <p:sldId id="449" r:id="rId64"/>
    <p:sldId id="450" r:id="rId65"/>
    <p:sldId id="451" r:id="rId66"/>
    <p:sldId id="384" r:id="rId67"/>
    <p:sldId id="452" r:id="rId68"/>
    <p:sldId id="469" r:id="rId69"/>
    <p:sldId id="471" r:id="rId70"/>
    <p:sldId id="457" r:id="rId71"/>
    <p:sldId id="386" r:id="rId72"/>
    <p:sldId id="389" r:id="rId73"/>
    <p:sldId id="390" r:id="rId74"/>
    <p:sldId id="464" r:id="rId75"/>
    <p:sldId id="466" r:id="rId76"/>
    <p:sldId id="459" r:id="rId77"/>
    <p:sldId id="46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6" autoAdjust="0"/>
    <p:restoredTop sz="94660"/>
  </p:normalViewPr>
  <p:slideViewPr>
    <p:cSldViewPr snapToGrid="0">
      <p:cViewPr varScale="1">
        <p:scale>
          <a:sx n="90" d="100"/>
          <a:sy n="90" d="100"/>
        </p:scale>
        <p:origin x="754" y="67"/>
      </p:cViewPr>
      <p:guideLst/>
    </p:cSldViewPr>
  </p:slideViewPr>
  <p:notesTextViewPr>
    <p:cViewPr>
      <p:scale>
        <a:sx n="1" d="1"/>
        <a:sy n="1" d="1"/>
      </p:scale>
      <p:origin x="0" y="0"/>
    </p:cViewPr>
  </p:notesTextViewPr>
  <p:sorterViewPr>
    <p:cViewPr>
      <p:scale>
        <a:sx n="100" d="100"/>
        <a:sy n="100" d="100"/>
      </p:scale>
      <p:origin x="0" y="-101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88BF1-8687-4946-9192-5A2D0B96286D}" type="datetimeFigureOut">
              <a:rPr lang="en-HK" smtClean="0"/>
              <a:t>8/9/2023</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A8BD6-2AB4-495C-AE7B-286CF59B0A20}" type="slidenum">
              <a:rPr lang="en-HK" smtClean="0"/>
              <a:t>‹#›</a:t>
            </a:fld>
            <a:endParaRPr lang="en-HK"/>
          </a:p>
        </p:txBody>
      </p:sp>
    </p:spTree>
    <p:extLst>
      <p:ext uri="{BB962C8B-B14F-4D97-AF65-F5344CB8AC3E}">
        <p14:creationId xmlns:p14="http://schemas.microsoft.com/office/powerpoint/2010/main" val="1299181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nalyticsinsight.net/top-10-data-science-programming-languages-for-2020/" TargetMode="External"/><Relationship Id="rId7" Type="http://schemas.openxmlformats.org/officeDocument/2006/relationships/hyperlink" Target="https://www.whizlabs.com/blog/python-or-r-which-should-learn/"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datacamp.com/community/tutorials/r-or-python-for-data-analysis" TargetMode="External"/><Relationship Id="rId5" Type="http://schemas.openxmlformats.org/officeDocument/2006/relationships/hyperlink" Target="https://jelvix.com/blog/top-data-science-programming-languages" TargetMode="External"/><Relationship Id="rId4" Type="http://schemas.openxmlformats.org/officeDocument/2006/relationships/hyperlink" Target="https://medium.com/datadriveninvestor/top-6-data-science-programming-languages-for-2019-39ba1b6819a8"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Python is clear and intuitive – Coding and debugging is easy, it’s the best choice for beginners;</a:t>
            </a:r>
            <a:endParaRPr lang="en-HK" dirty="0"/>
          </a:p>
          <a:p>
            <a:r>
              <a:rPr lang="en-HK" dirty="0"/>
              <a:t>Python General-purpose (</a:t>
            </a:r>
            <a:r>
              <a:rPr lang="en-US" sz="1200" b="0" i="0" kern="1200" dirty="0">
                <a:solidFill>
                  <a:schemeClr val="tx1"/>
                </a:solidFill>
                <a:effectLst/>
                <a:latin typeface="+mn-lt"/>
                <a:ea typeface="+mn-ea"/>
                <a:cs typeface="+mn-cs"/>
              </a:rPr>
              <a:t>not limited to working with data only)</a:t>
            </a:r>
            <a:r>
              <a:rPr lang="en-HK" dirty="0"/>
              <a:t>: simple applications, integrate with web apps/databases, data science (data collection, data </a:t>
            </a:r>
            <a:r>
              <a:rPr lang="en-HK" dirty="0" err="1"/>
              <a:t>preprocessing</a:t>
            </a:r>
            <a:r>
              <a:rPr lang="en-HK" dirty="0"/>
              <a:t>, data analysis, data visualization), machine learning (e.g. data prediction)</a:t>
            </a:r>
          </a:p>
          <a:p>
            <a:endParaRPr lang="en-HK" dirty="0"/>
          </a:p>
          <a:p>
            <a:r>
              <a:rPr lang="en-US" sz="1200" b="0" i="0" kern="1200" dirty="0">
                <a:solidFill>
                  <a:schemeClr val="tx1"/>
                </a:solidFill>
                <a:effectLst/>
                <a:latin typeface="+mn-lt"/>
                <a:ea typeface="+mn-ea"/>
                <a:cs typeface="+mn-cs"/>
              </a:rPr>
              <a:t>R is a very unique language and has some really interesting features which aren’t present in other languages.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Libraries, e.g. </a:t>
            </a:r>
            <a:r>
              <a:rPr lang="en-US" sz="1200" b="0" i="0" kern="1200" dirty="0" err="1">
                <a:solidFill>
                  <a:schemeClr val="tx1"/>
                </a:solidFill>
                <a:effectLst/>
                <a:latin typeface="+mn-lt"/>
                <a:ea typeface="+mn-ea"/>
                <a:cs typeface="+mn-cs"/>
              </a:rPr>
              <a:t>df.describe</a:t>
            </a:r>
            <a:r>
              <a:rPr lang="en-US" sz="1200" b="0" i="0" kern="1200" dirty="0">
                <a:solidFill>
                  <a:schemeClr val="tx1"/>
                </a:solidFill>
                <a:effectLst/>
                <a:latin typeface="+mn-lt"/>
                <a:ea typeface="+mn-ea"/>
                <a:cs typeface="+mn-cs"/>
              </a:rPr>
              <a:t>() gives mean, min, max, std, median, etc.</a:t>
            </a:r>
          </a:p>
          <a:p>
            <a:endParaRPr lang="en-US" sz="1200" b="0" i="0" kern="1200" dirty="0">
              <a:solidFill>
                <a:schemeClr val="tx1"/>
              </a:solidFill>
              <a:effectLst/>
              <a:latin typeface="+mn-lt"/>
              <a:ea typeface="+mn-ea"/>
              <a:cs typeface="+mn-cs"/>
            </a:endParaRPr>
          </a:p>
          <a:p>
            <a:r>
              <a:rPr lang="en-HK" dirty="0">
                <a:hlinkClick r:id="rId3"/>
              </a:rPr>
              <a:t>https://www.analyticsinsight.net/top-10-data-science-programming-languages-for-2020/</a:t>
            </a:r>
            <a:endParaRPr lang="en-HK" dirty="0"/>
          </a:p>
          <a:p>
            <a:r>
              <a:rPr lang="en-HK" dirty="0">
                <a:hlinkClick r:id="rId4"/>
              </a:rPr>
              <a:t>https://medium.com/datadriveninvestor/top-6-data-science-programming-languages-for-2019-39ba1b6819a8</a:t>
            </a:r>
            <a:endParaRPr lang="en-HK" dirty="0"/>
          </a:p>
          <a:p>
            <a:r>
              <a:rPr lang="en-HK" dirty="0">
                <a:hlinkClick r:id="rId5"/>
              </a:rPr>
              <a:t>https://jelvix.com/blog/top-data-science-programming-languages</a:t>
            </a:r>
            <a:endParaRPr lang="en-HK" dirty="0"/>
          </a:p>
          <a:p>
            <a:r>
              <a:rPr lang="en-HK" dirty="0">
                <a:hlinkClick r:id="rId6"/>
              </a:rPr>
              <a:t>https://www.datacamp.com/community/tutorials/r-or-python-for-data-analysis</a:t>
            </a:r>
            <a:endParaRPr lang="en-HK" dirty="0"/>
          </a:p>
          <a:p>
            <a:r>
              <a:rPr lang="en-HK" dirty="0">
                <a:hlinkClick r:id="rId7"/>
              </a:rPr>
              <a:t>https://www.whizlabs.com/blog/python-or-r-which-should-learn/</a:t>
            </a:r>
            <a:endParaRPr lang="en-US" sz="1200" b="0" i="0" kern="1200" dirty="0">
              <a:solidFill>
                <a:schemeClr val="tx1"/>
              </a:solidFill>
              <a:effectLst/>
              <a:latin typeface="+mn-lt"/>
              <a:ea typeface="+mn-ea"/>
              <a:cs typeface="+mn-cs"/>
            </a:endParaRPr>
          </a:p>
          <a:p>
            <a:endParaRPr lang="en-HK" dirty="0"/>
          </a:p>
        </p:txBody>
      </p:sp>
      <p:sp>
        <p:nvSpPr>
          <p:cNvPr id="4" name="Slide Number Placeholder 3"/>
          <p:cNvSpPr>
            <a:spLocks noGrp="1"/>
          </p:cNvSpPr>
          <p:nvPr>
            <p:ph type="sldNum" sz="quarter" idx="5"/>
          </p:nvPr>
        </p:nvSpPr>
        <p:spPr/>
        <p:txBody>
          <a:bodyPr/>
          <a:lstStyle/>
          <a:p>
            <a:fld id="{B1EE87E4-6D92-44DA-8A8E-186DF49BF4BE}" type="slidenum">
              <a:rPr lang="en-HK" smtClean="0"/>
              <a:t>8</a:t>
            </a:fld>
            <a:endParaRPr lang="en-HK"/>
          </a:p>
        </p:txBody>
      </p:sp>
    </p:spTree>
    <p:extLst>
      <p:ext uri="{BB962C8B-B14F-4D97-AF65-F5344CB8AC3E}">
        <p14:creationId xmlns:p14="http://schemas.microsoft.com/office/powerpoint/2010/main" val="2741554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B1EE87E4-6D92-44DA-8A8E-186DF49BF4BE}" type="slidenum">
              <a:rPr lang="en-HK" smtClean="0"/>
              <a:t>9</a:t>
            </a:fld>
            <a:endParaRPr lang="en-HK"/>
          </a:p>
        </p:txBody>
      </p:sp>
    </p:spTree>
    <p:extLst>
      <p:ext uri="{BB962C8B-B14F-4D97-AF65-F5344CB8AC3E}">
        <p14:creationId xmlns:p14="http://schemas.microsoft.com/office/powerpoint/2010/main" val="563097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D4EF-E54A-4AAB-A6E0-6228094ED7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A013F8E6-F091-4A04-910D-2427328574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9492AF12-0565-4269-8D48-B715A82285D5}"/>
              </a:ext>
            </a:extLst>
          </p:cNvPr>
          <p:cNvSpPr>
            <a:spLocks noGrp="1"/>
          </p:cNvSpPr>
          <p:nvPr>
            <p:ph type="dt" sz="half" idx="10"/>
          </p:nvPr>
        </p:nvSpPr>
        <p:spPr/>
        <p:txBody>
          <a:bodyPr/>
          <a:lstStyle/>
          <a:p>
            <a:fld id="{7267F897-1CCA-401C-864D-56CB6870CC64}" type="datetimeFigureOut">
              <a:rPr lang="en-HK" smtClean="0"/>
              <a:t>8/9/2023</a:t>
            </a:fld>
            <a:endParaRPr lang="en-HK"/>
          </a:p>
        </p:txBody>
      </p:sp>
      <p:sp>
        <p:nvSpPr>
          <p:cNvPr id="5" name="Footer Placeholder 4">
            <a:extLst>
              <a:ext uri="{FF2B5EF4-FFF2-40B4-BE49-F238E27FC236}">
                <a16:creationId xmlns:a16="http://schemas.microsoft.com/office/drawing/2014/main" id="{A0CABC76-0C8E-46A2-9752-C56A1B646D30}"/>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F1B189C3-3CBF-440D-8A9E-B588E72E97EF}"/>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1022984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20D7-AB94-4D2E-8020-C1EFF67689FF}"/>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C4DA72FC-7C22-46A8-818B-F72D1BE699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E66577EC-5016-4EC6-A5DE-B2B122EF2E39}"/>
              </a:ext>
            </a:extLst>
          </p:cNvPr>
          <p:cNvSpPr>
            <a:spLocks noGrp="1"/>
          </p:cNvSpPr>
          <p:nvPr>
            <p:ph type="dt" sz="half" idx="10"/>
          </p:nvPr>
        </p:nvSpPr>
        <p:spPr/>
        <p:txBody>
          <a:bodyPr/>
          <a:lstStyle/>
          <a:p>
            <a:fld id="{7267F897-1CCA-401C-864D-56CB6870CC64}" type="datetimeFigureOut">
              <a:rPr lang="en-HK" smtClean="0"/>
              <a:t>8/9/2023</a:t>
            </a:fld>
            <a:endParaRPr lang="en-HK"/>
          </a:p>
        </p:txBody>
      </p:sp>
      <p:sp>
        <p:nvSpPr>
          <p:cNvPr id="5" name="Footer Placeholder 4">
            <a:extLst>
              <a:ext uri="{FF2B5EF4-FFF2-40B4-BE49-F238E27FC236}">
                <a16:creationId xmlns:a16="http://schemas.microsoft.com/office/drawing/2014/main" id="{6EB4387C-BBD2-439C-9492-8E076F8C7A3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DC6C3397-5BBD-4A48-A116-0D5A1586A390}"/>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138721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4CD900-EF9B-4432-AF1A-57B3628969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9025362B-03F0-4C32-9193-2388DE1A92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3896F0C2-D825-498E-B3CD-23C707087061}"/>
              </a:ext>
            </a:extLst>
          </p:cNvPr>
          <p:cNvSpPr>
            <a:spLocks noGrp="1"/>
          </p:cNvSpPr>
          <p:nvPr>
            <p:ph type="dt" sz="half" idx="10"/>
          </p:nvPr>
        </p:nvSpPr>
        <p:spPr/>
        <p:txBody>
          <a:bodyPr/>
          <a:lstStyle/>
          <a:p>
            <a:fld id="{7267F897-1CCA-401C-864D-56CB6870CC64}" type="datetimeFigureOut">
              <a:rPr lang="en-HK" smtClean="0"/>
              <a:t>8/9/2023</a:t>
            </a:fld>
            <a:endParaRPr lang="en-HK"/>
          </a:p>
        </p:txBody>
      </p:sp>
      <p:sp>
        <p:nvSpPr>
          <p:cNvPr id="5" name="Footer Placeholder 4">
            <a:extLst>
              <a:ext uri="{FF2B5EF4-FFF2-40B4-BE49-F238E27FC236}">
                <a16:creationId xmlns:a16="http://schemas.microsoft.com/office/drawing/2014/main" id="{5114C975-108B-48DF-8114-7D1A34F8F583}"/>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127733B5-FE39-4578-AB40-0DF264E1F8B4}"/>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155363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F156-77DB-4B10-8929-BA64C180D1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576D7FEB-5C40-481A-A5B4-3A1C23FB63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D371BE13-6121-42E1-9EDA-E63E2D6246BB}"/>
              </a:ext>
            </a:extLst>
          </p:cNvPr>
          <p:cNvSpPr>
            <a:spLocks noGrp="1"/>
          </p:cNvSpPr>
          <p:nvPr>
            <p:ph type="dt" sz="half" idx="10"/>
          </p:nvPr>
        </p:nvSpPr>
        <p:spPr/>
        <p:txBody>
          <a:bodyPr/>
          <a:lstStyle/>
          <a:p>
            <a:fld id="{DC1196C7-A009-4724-B83E-755464EDD7BE}" type="datetimeFigureOut">
              <a:rPr lang="en-HK" smtClean="0"/>
              <a:t>8/9/2023</a:t>
            </a:fld>
            <a:endParaRPr lang="en-HK"/>
          </a:p>
        </p:txBody>
      </p:sp>
      <p:sp>
        <p:nvSpPr>
          <p:cNvPr id="5" name="Footer Placeholder 4">
            <a:extLst>
              <a:ext uri="{FF2B5EF4-FFF2-40B4-BE49-F238E27FC236}">
                <a16:creationId xmlns:a16="http://schemas.microsoft.com/office/drawing/2014/main" id="{FC2204CC-3A58-43E0-8B21-295036B3E573}"/>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86980B85-51B1-4F5E-A037-4FFBF972EE23}"/>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4150630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0A9A-5591-470F-9918-33E2B73F3DA3}"/>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0478F082-CD2A-414F-9C7D-54EE4382B1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BDF6D909-C4D1-4990-872A-AFF18061D7D4}"/>
              </a:ext>
            </a:extLst>
          </p:cNvPr>
          <p:cNvSpPr>
            <a:spLocks noGrp="1"/>
          </p:cNvSpPr>
          <p:nvPr>
            <p:ph type="dt" sz="half" idx="10"/>
          </p:nvPr>
        </p:nvSpPr>
        <p:spPr/>
        <p:txBody>
          <a:bodyPr/>
          <a:lstStyle/>
          <a:p>
            <a:fld id="{DC1196C7-A009-4724-B83E-755464EDD7BE}" type="datetimeFigureOut">
              <a:rPr lang="en-HK" smtClean="0"/>
              <a:t>8/9/2023</a:t>
            </a:fld>
            <a:endParaRPr lang="en-HK"/>
          </a:p>
        </p:txBody>
      </p:sp>
      <p:sp>
        <p:nvSpPr>
          <p:cNvPr id="5" name="Footer Placeholder 4">
            <a:extLst>
              <a:ext uri="{FF2B5EF4-FFF2-40B4-BE49-F238E27FC236}">
                <a16:creationId xmlns:a16="http://schemas.microsoft.com/office/drawing/2014/main" id="{61F18EC4-C86E-4FF9-9367-A0F429BC56C0}"/>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5A7B24D-1077-4888-9891-4FC303911FD9}"/>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174460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FD14-96DB-4F7F-8876-7D3E6B9579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28B54D45-B37A-4106-A685-EF1C277CC3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2240E3-653F-4059-9B8F-202F620682B2}"/>
              </a:ext>
            </a:extLst>
          </p:cNvPr>
          <p:cNvSpPr>
            <a:spLocks noGrp="1"/>
          </p:cNvSpPr>
          <p:nvPr>
            <p:ph type="dt" sz="half" idx="10"/>
          </p:nvPr>
        </p:nvSpPr>
        <p:spPr/>
        <p:txBody>
          <a:bodyPr/>
          <a:lstStyle/>
          <a:p>
            <a:fld id="{DC1196C7-A009-4724-B83E-755464EDD7BE}" type="datetimeFigureOut">
              <a:rPr lang="en-HK" smtClean="0"/>
              <a:t>8/9/2023</a:t>
            </a:fld>
            <a:endParaRPr lang="en-HK"/>
          </a:p>
        </p:txBody>
      </p:sp>
      <p:sp>
        <p:nvSpPr>
          <p:cNvPr id="5" name="Footer Placeholder 4">
            <a:extLst>
              <a:ext uri="{FF2B5EF4-FFF2-40B4-BE49-F238E27FC236}">
                <a16:creationId xmlns:a16="http://schemas.microsoft.com/office/drawing/2014/main" id="{A3DCFF99-A39E-44A6-8E70-CC4450916C4D}"/>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1CFE5137-869A-451B-907C-71453C35F77E}"/>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2100549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8D3E-CE8C-4801-BD9A-F2C5AF2F0002}"/>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626DA35C-4CDA-4549-A0D8-5630A720F2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BB5F8E29-B220-44B9-B6EC-E3352A87A1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7C6EF459-E2FF-475C-BBFE-F54ECFBD65B4}"/>
              </a:ext>
            </a:extLst>
          </p:cNvPr>
          <p:cNvSpPr>
            <a:spLocks noGrp="1"/>
          </p:cNvSpPr>
          <p:nvPr>
            <p:ph type="dt" sz="half" idx="10"/>
          </p:nvPr>
        </p:nvSpPr>
        <p:spPr/>
        <p:txBody>
          <a:bodyPr/>
          <a:lstStyle/>
          <a:p>
            <a:fld id="{DC1196C7-A009-4724-B83E-755464EDD7BE}" type="datetimeFigureOut">
              <a:rPr lang="en-HK" smtClean="0"/>
              <a:t>8/9/2023</a:t>
            </a:fld>
            <a:endParaRPr lang="en-HK"/>
          </a:p>
        </p:txBody>
      </p:sp>
      <p:sp>
        <p:nvSpPr>
          <p:cNvPr id="6" name="Footer Placeholder 5">
            <a:extLst>
              <a:ext uri="{FF2B5EF4-FFF2-40B4-BE49-F238E27FC236}">
                <a16:creationId xmlns:a16="http://schemas.microsoft.com/office/drawing/2014/main" id="{CD467E72-CC2D-4F03-AA82-F08DF6BEA50C}"/>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B4AC17BF-9CA1-4F77-9190-2D9AF2DC03D7}"/>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317137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8F67-5C3E-4DA5-B319-919B036AE045}"/>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6E2E85D5-C6D2-4731-86ED-ECD4F9C58E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98E28B-3A4E-47A1-BD85-5EEF4F3200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64879A70-72E6-4AA5-B42C-7FEC3E728F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286B48-09C5-44F3-BBB0-7F199CA165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E7B0056A-8E30-4FAF-A84D-796394DD4C77}"/>
              </a:ext>
            </a:extLst>
          </p:cNvPr>
          <p:cNvSpPr>
            <a:spLocks noGrp="1"/>
          </p:cNvSpPr>
          <p:nvPr>
            <p:ph type="dt" sz="half" idx="10"/>
          </p:nvPr>
        </p:nvSpPr>
        <p:spPr/>
        <p:txBody>
          <a:bodyPr/>
          <a:lstStyle/>
          <a:p>
            <a:fld id="{DC1196C7-A009-4724-B83E-755464EDD7BE}" type="datetimeFigureOut">
              <a:rPr lang="en-HK" smtClean="0"/>
              <a:t>8/9/2023</a:t>
            </a:fld>
            <a:endParaRPr lang="en-HK"/>
          </a:p>
        </p:txBody>
      </p:sp>
      <p:sp>
        <p:nvSpPr>
          <p:cNvPr id="8" name="Footer Placeholder 7">
            <a:extLst>
              <a:ext uri="{FF2B5EF4-FFF2-40B4-BE49-F238E27FC236}">
                <a16:creationId xmlns:a16="http://schemas.microsoft.com/office/drawing/2014/main" id="{1C498501-8B35-4D25-98CF-5AF99B858920}"/>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CC759BE3-BB74-41C4-B986-4CF3B2362FFF}"/>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260893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622-9283-45AB-9AF0-9E2382B2B2FF}"/>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39387500-4D58-4F0F-8EDA-703A6156B2A2}"/>
              </a:ext>
            </a:extLst>
          </p:cNvPr>
          <p:cNvSpPr>
            <a:spLocks noGrp="1"/>
          </p:cNvSpPr>
          <p:nvPr>
            <p:ph type="dt" sz="half" idx="10"/>
          </p:nvPr>
        </p:nvSpPr>
        <p:spPr/>
        <p:txBody>
          <a:bodyPr/>
          <a:lstStyle/>
          <a:p>
            <a:fld id="{DC1196C7-A009-4724-B83E-755464EDD7BE}" type="datetimeFigureOut">
              <a:rPr lang="en-HK" smtClean="0"/>
              <a:t>8/9/2023</a:t>
            </a:fld>
            <a:endParaRPr lang="en-HK"/>
          </a:p>
        </p:txBody>
      </p:sp>
      <p:sp>
        <p:nvSpPr>
          <p:cNvPr id="4" name="Footer Placeholder 3">
            <a:extLst>
              <a:ext uri="{FF2B5EF4-FFF2-40B4-BE49-F238E27FC236}">
                <a16:creationId xmlns:a16="http://schemas.microsoft.com/office/drawing/2014/main" id="{65B0BCE7-F8B2-45FE-9699-74A0D3D26F27}"/>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7659949D-6FA5-4940-9426-D90F59C24FA8}"/>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1339687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EE2FF3-4107-41CF-A485-ADF576B96815}"/>
              </a:ext>
            </a:extLst>
          </p:cNvPr>
          <p:cNvSpPr>
            <a:spLocks noGrp="1"/>
          </p:cNvSpPr>
          <p:nvPr>
            <p:ph type="dt" sz="half" idx="10"/>
          </p:nvPr>
        </p:nvSpPr>
        <p:spPr/>
        <p:txBody>
          <a:bodyPr/>
          <a:lstStyle/>
          <a:p>
            <a:fld id="{DC1196C7-A009-4724-B83E-755464EDD7BE}" type="datetimeFigureOut">
              <a:rPr lang="en-HK" smtClean="0"/>
              <a:t>8/9/2023</a:t>
            </a:fld>
            <a:endParaRPr lang="en-HK"/>
          </a:p>
        </p:txBody>
      </p:sp>
      <p:sp>
        <p:nvSpPr>
          <p:cNvPr id="3" name="Footer Placeholder 2">
            <a:extLst>
              <a:ext uri="{FF2B5EF4-FFF2-40B4-BE49-F238E27FC236}">
                <a16:creationId xmlns:a16="http://schemas.microsoft.com/office/drawing/2014/main" id="{2D156B86-0F93-46CB-B6ED-64384DC1D198}"/>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F01ADCD6-7067-458C-8020-F8D856145903}"/>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1225822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9BC4-E986-4404-9082-69730F282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82CC017D-029D-4810-8A0F-59E267995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0FD1F552-9C45-4B30-8F4C-DE7A8DE95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2765C-FEB5-407C-8F40-ABBF88D68CCD}"/>
              </a:ext>
            </a:extLst>
          </p:cNvPr>
          <p:cNvSpPr>
            <a:spLocks noGrp="1"/>
          </p:cNvSpPr>
          <p:nvPr>
            <p:ph type="dt" sz="half" idx="10"/>
          </p:nvPr>
        </p:nvSpPr>
        <p:spPr/>
        <p:txBody>
          <a:bodyPr/>
          <a:lstStyle/>
          <a:p>
            <a:fld id="{DC1196C7-A009-4724-B83E-755464EDD7BE}" type="datetimeFigureOut">
              <a:rPr lang="en-HK" smtClean="0"/>
              <a:t>8/9/2023</a:t>
            </a:fld>
            <a:endParaRPr lang="en-HK"/>
          </a:p>
        </p:txBody>
      </p:sp>
      <p:sp>
        <p:nvSpPr>
          <p:cNvPr id="6" name="Footer Placeholder 5">
            <a:extLst>
              <a:ext uri="{FF2B5EF4-FFF2-40B4-BE49-F238E27FC236}">
                <a16:creationId xmlns:a16="http://schemas.microsoft.com/office/drawing/2014/main" id="{923FBF88-3AF1-4035-BB32-208BF9A67E0A}"/>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5722B973-9505-4F29-BBDE-4B7E7D9984CE}"/>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83079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F738-2847-4A85-BD15-DBEC987710F9}"/>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897EF6D1-A196-41A6-B848-756D1B4DB8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BB910A2C-0DE1-48D0-B1F7-3B8736453496}"/>
              </a:ext>
            </a:extLst>
          </p:cNvPr>
          <p:cNvSpPr>
            <a:spLocks noGrp="1"/>
          </p:cNvSpPr>
          <p:nvPr>
            <p:ph type="dt" sz="half" idx="10"/>
          </p:nvPr>
        </p:nvSpPr>
        <p:spPr/>
        <p:txBody>
          <a:bodyPr/>
          <a:lstStyle/>
          <a:p>
            <a:fld id="{7267F897-1CCA-401C-864D-56CB6870CC64}" type="datetimeFigureOut">
              <a:rPr lang="en-HK" smtClean="0"/>
              <a:t>8/9/2023</a:t>
            </a:fld>
            <a:endParaRPr lang="en-HK"/>
          </a:p>
        </p:txBody>
      </p:sp>
      <p:sp>
        <p:nvSpPr>
          <p:cNvPr id="5" name="Footer Placeholder 4">
            <a:extLst>
              <a:ext uri="{FF2B5EF4-FFF2-40B4-BE49-F238E27FC236}">
                <a16:creationId xmlns:a16="http://schemas.microsoft.com/office/drawing/2014/main" id="{5001EADB-D698-49A1-A365-BA232DB369B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3D68096-070A-4F16-9816-45D109F01549}"/>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548084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15A7-A411-4B01-9532-C6A51F2DF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2197F03F-B179-42ED-BD2F-B3B9199C9E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2C0B5E3F-C3C4-40F2-8B91-F16112C60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965961-FFCD-4FAB-A321-B629DBC6972F}"/>
              </a:ext>
            </a:extLst>
          </p:cNvPr>
          <p:cNvSpPr>
            <a:spLocks noGrp="1"/>
          </p:cNvSpPr>
          <p:nvPr>
            <p:ph type="dt" sz="half" idx="10"/>
          </p:nvPr>
        </p:nvSpPr>
        <p:spPr/>
        <p:txBody>
          <a:bodyPr/>
          <a:lstStyle/>
          <a:p>
            <a:fld id="{DC1196C7-A009-4724-B83E-755464EDD7BE}" type="datetimeFigureOut">
              <a:rPr lang="en-HK" smtClean="0"/>
              <a:t>8/9/2023</a:t>
            </a:fld>
            <a:endParaRPr lang="en-HK"/>
          </a:p>
        </p:txBody>
      </p:sp>
      <p:sp>
        <p:nvSpPr>
          <p:cNvPr id="6" name="Footer Placeholder 5">
            <a:extLst>
              <a:ext uri="{FF2B5EF4-FFF2-40B4-BE49-F238E27FC236}">
                <a16:creationId xmlns:a16="http://schemas.microsoft.com/office/drawing/2014/main" id="{892F8FAA-3FA3-47A9-8F6D-1B05AF82F82F}"/>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8516BB25-220C-406A-9269-2F4290CC6FE2}"/>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2814140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C28DD-10C1-43D1-8C79-C811219F3F50}"/>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7F7A86F9-F20D-41C5-9222-3F49A6661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01EF3852-01B5-4E46-989C-9D3A5BFA375D}"/>
              </a:ext>
            </a:extLst>
          </p:cNvPr>
          <p:cNvSpPr>
            <a:spLocks noGrp="1"/>
          </p:cNvSpPr>
          <p:nvPr>
            <p:ph type="dt" sz="half" idx="10"/>
          </p:nvPr>
        </p:nvSpPr>
        <p:spPr/>
        <p:txBody>
          <a:bodyPr/>
          <a:lstStyle/>
          <a:p>
            <a:fld id="{DC1196C7-A009-4724-B83E-755464EDD7BE}" type="datetimeFigureOut">
              <a:rPr lang="en-HK" smtClean="0"/>
              <a:t>8/9/2023</a:t>
            </a:fld>
            <a:endParaRPr lang="en-HK"/>
          </a:p>
        </p:txBody>
      </p:sp>
      <p:sp>
        <p:nvSpPr>
          <p:cNvPr id="5" name="Footer Placeholder 4">
            <a:extLst>
              <a:ext uri="{FF2B5EF4-FFF2-40B4-BE49-F238E27FC236}">
                <a16:creationId xmlns:a16="http://schemas.microsoft.com/office/drawing/2014/main" id="{38D7D688-B553-4A76-980D-857C817B92A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0E0F81FD-8E31-4D12-A46B-2C2633E2C807}"/>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3879285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549D3A-056A-46D3-9B90-45369800BA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33157DFA-EAE1-4776-A4F4-14812F33F0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3E8F41C4-D542-4C7E-8B68-6CBD5F7DCE40}"/>
              </a:ext>
            </a:extLst>
          </p:cNvPr>
          <p:cNvSpPr>
            <a:spLocks noGrp="1"/>
          </p:cNvSpPr>
          <p:nvPr>
            <p:ph type="dt" sz="half" idx="10"/>
          </p:nvPr>
        </p:nvSpPr>
        <p:spPr/>
        <p:txBody>
          <a:bodyPr/>
          <a:lstStyle/>
          <a:p>
            <a:fld id="{DC1196C7-A009-4724-B83E-755464EDD7BE}" type="datetimeFigureOut">
              <a:rPr lang="en-HK" smtClean="0"/>
              <a:t>8/9/2023</a:t>
            </a:fld>
            <a:endParaRPr lang="en-HK"/>
          </a:p>
        </p:txBody>
      </p:sp>
      <p:sp>
        <p:nvSpPr>
          <p:cNvPr id="5" name="Footer Placeholder 4">
            <a:extLst>
              <a:ext uri="{FF2B5EF4-FFF2-40B4-BE49-F238E27FC236}">
                <a16:creationId xmlns:a16="http://schemas.microsoft.com/office/drawing/2014/main" id="{02DD94E2-35F2-4196-B7C3-1B2098862386}"/>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A56801C7-248F-4856-813B-DFFD4315087D}"/>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410396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4" name="Title Text"/>
          <p:cNvSpPr txBox="1">
            <a:spLocks noGrp="1"/>
          </p:cNvSpPr>
          <p:nvPr>
            <p:ph type="title"/>
          </p:nvPr>
        </p:nvSpPr>
        <p:spPr>
          <a:prstGeom prst="rect">
            <a:avLst/>
          </a:prstGeom>
        </p:spPr>
        <p:txBody>
          <a:bodyPr/>
          <a:lstStyle/>
          <a:p>
            <a:r>
              <a:t>Title Text</a:t>
            </a:r>
          </a:p>
        </p:txBody>
      </p:sp>
      <p:sp>
        <p:nvSpPr>
          <p:cNvPr id="75" name="Body Level One…"/>
          <p:cNvSpPr txBox="1">
            <a:spLocks noGrp="1"/>
          </p:cNvSpPr>
          <p:nvPr>
            <p:ph type="body" idx="1"/>
          </p:nvPr>
        </p:nvSpPr>
        <p:spPr>
          <a:prstGeom prst="rect">
            <a:avLst/>
          </a:prstGeom>
        </p:spPr>
        <p:txBody>
          <a:bodyPr/>
          <a:lstStyle>
            <a:lvl1pPr>
              <a:defRPr>
                <a:solidFill>
                  <a:srgbClr val="212121"/>
                </a:solidFill>
              </a:defRPr>
            </a:lvl1pPr>
            <a:lvl2pPr>
              <a:buClr>
                <a:srgbClr val="941000"/>
              </a:buClr>
              <a:defRPr sz="2250">
                <a:solidFill>
                  <a:srgbClr val="212121"/>
                </a:solidFill>
              </a:defRPr>
            </a:lvl2pPr>
            <a:lvl3pPr>
              <a:buClr>
                <a:srgbClr val="058F00"/>
              </a:buClr>
              <a:defRPr sz="1969">
                <a:solidFill>
                  <a:srgbClr val="212121"/>
                </a:solidFill>
              </a:defRPr>
            </a:lvl3pPr>
            <a:lvl4pPr>
              <a:buClr>
                <a:srgbClr val="521B93"/>
              </a:buClr>
              <a:defRPr sz="1828">
                <a:solidFill>
                  <a:srgbClr val="212121"/>
                </a:solidFill>
              </a:defRPr>
            </a:lvl4pPr>
            <a:lvl5pPr>
              <a:buClr>
                <a:srgbClr val="000000"/>
              </a:buClr>
              <a:defRPr sz="1687">
                <a:solidFill>
                  <a:srgbClr val="212121"/>
                </a:solidFill>
              </a:defRPr>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260095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AC91C9-FD6D-497B-8006-1A9221A46E54}" type="datetime1">
              <a:rPr lang="en-HK" smtClean="0"/>
              <a:t>8/9/2023</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81B3A8E7-0AD1-4B48-83E8-08BF0BD63A5E}" type="slidenum">
              <a:rPr lang="en-HK" smtClean="0"/>
              <a:t>‹#›</a:t>
            </a:fld>
            <a:endParaRPr lang="en-H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272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180975" indent="-180975">
              <a:buFont typeface="Arial" panose="020B0604020202020204" pitchFamily="34" charset="0"/>
              <a:buChar char="•"/>
              <a:defRPr sz="2400"/>
            </a:lvl1pPr>
            <a:lvl2pPr>
              <a:defRPr sz="20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41B423-6B6E-4FF2-8721-92606A8ED36C}" type="datetime1">
              <a:rPr lang="en-HK" smtClean="0"/>
              <a:t>8/9/2023</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3023114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2689C-AB4A-463B-89AA-2F38098BCA63}" type="datetime1">
              <a:rPr lang="en-HK" smtClean="0"/>
              <a:t>8/9/2023</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81B3A8E7-0AD1-4B48-83E8-08BF0BD63A5E}" type="slidenum">
              <a:rPr lang="en-HK" smtClean="0"/>
              <a:t>‹#›</a:t>
            </a:fld>
            <a:endParaRPr lang="en-H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407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F54B24-EE86-4F69-80BF-A3167C86AD8B}" type="datetime1">
              <a:rPr lang="en-HK" smtClean="0"/>
              <a:t>8/9/2023</a:t>
            </a:fld>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26260520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lvl1pPr marL="180975" indent="-180975">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lvl1pPr marL="180975" indent="-180975">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B16A474-2355-4DD2-8683-52599881AC50}" type="datetime1">
              <a:rPr lang="en-HK" smtClean="0"/>
              <a:t>8/9/2023</a:t>
            </a:fld>
            <a:endParaRPr lang="en-HK"/>
          </a:p>
        </p:txBody>
      </p:sp>
      <p:sp>
        <p:nvSpPr>
          <p:cNvPr id="8" name="Footer Placeholder 7"/>
          <p:cNvSpPr>
            <a:spLocks noGrp="1"/>
          </p:cNvSpPr>
          <p:nvPr>
            <p:ph type="ftr" sz="quarter" idx="11"/>
          </p:nvPr>
        </p:nvSpPr>
        <p:spPr/>
        <p:txBody>
          <a:bodyPr/>
          <a:lstStyle/>
          <a:p>
            <a:endParaRPr lang="en-HK"/>
          </a:p>
        </p:txBody>
      </p:sp>
      <p:sp>
        <p:nvSpPr>
          <p:cNvPr id="9" name="Slide Number Placeholder 8"/>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42247932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1E2025-3303-4265-951E-D0C667F7D0CF}" type="datetime1">
              <a:rPr lang="en-HK" smtClean="0"/>
              <a:t>8/9/2023</a:t>
            </a:fld>
            <a:endParaRPr lang="en-HK"/>
          </a:p>
        </p:txBody>
      </p:sp>
      <p:sp>
        <p:nvSpPr>
          <p:cNvPr id="4" name="Footer Placeholder 3"/>
          <p:cNvSpPr>
            <a:spLocks noGrp="1"/>
          </p:cNvSpPr>
          <p:nvPr>
            <p:ph type="ftr" sz="quarter" idx="11"/>
          </p:nvPr>
        </p:nvSpPr>
        <p:spPr/>
        <p:txBody>
          <a:bodyPr/>
          <a:lstStyle/>
          <a:p>
            <a:endParaRPr lang="en-HK"/>
          </a:p>
        </p:txBody>
      </p:sp>
      <p:sp>
        <p:nvSpPr>
          <p:cNvPr id="5" name="Slide Number Placeholder 4"/>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1019189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C021-83D8-4D41-B0F3-AA75155C4C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D677D159-AA8C-4F25-908A-9390B92F23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EE162F-F3B5-4B06-8415-00C9F8B6516B}"/>
              </a:ext>
            </a:extLst>
          </p:cNvPr>
          <p:cNvSpPr>
            <a:spLocks noGrp="1"/>
          </p:cNvSpPr>
          <p:nvPr>
            <p:ph type="dt" sz="half" idx="10"/>
          </p:nvPr>
        </p:nvSpPr>
        <p:spPr/>
        <p:txBody>
          <a:bodyPr/>
          <a:lstStyle/>
          <a:p>
            <a:fld id="{7267F897-1CCA-401C-864D-56CB6870CC64}" type="datetimeFigureOut">
              <a:rPr lang="en-HK" smtClean="0"/>
              <a:t>8/9/2023</a:t>
            </a:fld>
            <a:endParaRPr lang="en-HK"/>
          </a:p>
        </p:txBody>
      </p:sp>
      <p:sp>
        <p:nvSpPr>
          <p:cNvPr id="5" name="Footer Placeholder 4">
            <a:extLst>
              <a:ext uri="{FF2B5EF4-FFF2-40B4-BE49-F238E27FC236}">
                <a16:creationId xmlns:a16="http://schemas.microsoft.com/office/drawing/2014/main" id="{397F755E-E858-4EB8-96E6-3178E3F0A766}"/>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4BE7B2D5-AF11-4782-A209-CC05669A8C1F}"/>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9193788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3924B6-FEF6-45CA-A9FB-167A8FB5A4B4}" type="datetime1">
              <a:rPr lang="en-HK" smtClean="0"/>
              <a:t>8/9/2023</a:t>
            </a:fld>
            <a:endParaRPr lang="en-HK"/>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HK"/>
          </a:p>
        </p:txBody>
      </p:sp>
      <p:sp>
        <p:nvSpPr>
          <p:cNvPr id="9" name="Slide Number Placeholder 8"/>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196071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15AF3EE-33DD-4F1F-80E2-CC53BC9F7E3A}" type="datetime1">
              <a:rPr lang="en-HK" smtClean="0"/>
              <a:t>8/9/2023</a:t>
            </a:fld>
            <a:endParaRPr lang="en-HK"/>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HK"/>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B3A8E7-0AD1-4B48-83E8-08BF0BD63A5E}" type="slidenum">
              <a:rPr lang="en-HK" smtClean="0"/>
              <a:t>‹#›</a:t>
            </a:fld>
            <a:endParaRPr lang="en-HK"/>
          </a:p>
        </p:txBody>
      </p:sp>
    </p:spTree>
    <p:extLst>
      <p:ext uri="{BB962C8B-B14F-4D97-AF65-F5344CB8AC3E}">
        <p14:creationId xmlns:p14="http://schemas.microsoft.com/office/powerpoint/2010/main" val="5328052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30BFBF-5ADF-44DB-AB6C-D4FF27AFFF07}" type="datetime1">
              <a:rPr lang="en-HK" smtClean="0"/>
              <a:t>8/9/2023</a:t>
            </a:fld>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11949984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CB78FB-B722-4E84-A001-696C7EACB028}" type="datetime1">
              <a:rPr lang="en-HK" smtClean="0"/>
              <a:t>8/9/2023</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18565032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5CD2C8-FAEC-43C1-8F8E-9E342EEECF88}" type="datetime1">
              <a:rPr lang="en-HK" smtClean="0"/>
              <a:t>8/9/2023</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3423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190B6-CE60-4DF8-942E-007A3621C3A3}"/>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46972A29-333C-4758-B206-30C809B2A2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11D65DD0-B14A-49EF-8CCC-DE4143F5A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D576E060-73FC-4C09-B622-3DA7D4A60724}"/>
              </a:ext>
            </a:extLst>
          </p:cNvPr>
          <p:cNvSpPr>
            <a:spLocks noGrp="1"/>
          </p:cNvSpPr>
          <p:nvPr>
            <p:ph type="dt" sz="half" idx="10"/>
          </p:nvPr>
        </p:nvSpPr>
        <p:spPr/>
        <p:txBody>
          <a:bodyPr/>
          <a:lstStyle/>
          <a:p>
            <a:fld id="{7267F897-1CCA-401C-864D-56CB6870CC64}" type="datetimeFigureOut">
              <a:rPr lang="en-HK" smtClean="0"/>
              <a:t>8/9/2023</a:t>
            </a:fld>
            <a:endParaRPr lang="en-HK"/>
          </a:p>
        </p:txBody>
      </p:sp>
      <p:sp>
        <p:nvSpPr>
          <p:cNvPr id="6" name="Footer Placeholder 5">
            <a:extLst>
              <a:ext uri="{FF2B5EF4-FFF2-40B4-BE49-F238E27FC236}">
                <a16:creationId xmlns:a16="http://schemas.microsoft.com/office/drawing/2014/main" id="{C8B6FAC2-686C-4BDF-85EC-506F3407E168}"/>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A0E99F2A-114C-4EC4-93C0-1F05083B54FC}"/>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4956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8E7C-75AF-4C77-B481-6F8186BFE7C9}"/>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4F33B873-C68E-4585-9E2B-F2DC5A77C9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EE9535-26D2-4B65-A9FF-20A278ACFC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0D6A443C-4E27-4D8B-8388-0EC3F68BD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A5A56F-0651-4026-972B-34EA0DF283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6FE33F78-2556-43A3-94BB-C0005790E46E}"/>
              </a:ext>
            </a:extLst>
          </p:cNvPr>
          <p:cNvSpPr>
            <a:spLocks noGrp="1"/>
          </p:cNvSpPr>
          <p:nvPr>
            <p:ph type="dt" sz="half" idx="10"/>
          </p:nvPr>
        </p:nvSpPr>
        <p:spPr/>
        <p:txBody>
          <a:bodyPr/>
          <a:lstStyle/>
          <a:p>
            <a:fld id="{7267F897-1CCA-401C-864D-56CB6870CC64}" type="datetimeFigureOut">
              <a:rPr lang="en-HK" smtClean="0"/>
              <a:t>8/9/2023</a:t>
            </a:fld>
            <a:endParaRPr lang="en-HK"/>
          </a:p>
        </p:txBody>
      </p:sp>
      <p:sp>
        <p:nvSpPr>
          <p:cNvPr id="8" name="Footer Placeholder 7">
            <a:extLst>
              <a:ext uri="{FF2B5EF4-FFF2-40B4-BE49-F238E27FC236}">
                <a16:creationId xmlns:a16="http://schemas.microsoft.com/office/drawing/2014/main" id="{AF2C9CB6-7BDD-4069-976C-114224E433E9}"/>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62414A34-812A-4232-B3E4-46A52E793A91}"/>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693495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98AE-8FFD-4591-84EE-ED48E7736F99}"/>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F10141FF-A65F-4090-9034-B21FB3696E61}"/>
              </a:ext>
            </a:extLst>
          </p:cNvPr>
          <p:cNvSpPr>
            <a:spLocks noGrp="1"/>
          </p:cNvSpPr>
          <p:nvPr>
            <p:ph type="dt" sz="half" idx="10"/>
          </p:nvPr>
        </p:nvSpPr>
        <p:spPr/>
        <p:txBody>
          <a:bodyPr/>
          <a:lstStyle/>
          <a:p>
            <a:fld id="{7267F897-1CCA-401C-864D-56CB6870CC64}" type="datetimeFigureOut">
              <a:rPr lang="en-HK" smtClean="0"/>
              <a:t>8/9/2023</a:t>
            </a:fld>
            <a:endParaRPr lang="en-HK"/>
          </a:p>
        </p:txBody>
      </p:sp>
      <p:sp>
        <p:nvSpPr>
          <p:cNvPr id="4" name="Footer Placeholder 3">
            <a:extLst>
              <a:ext uri="{FF2B5EF4-FFF2-40B4-BE49-F238E27FC236}">
                <a16:creationId xmlns:a16="http://schemas.microsoft.com/office/drawing/2014/main" id="{65F819AD-F1A6-4310-A3D0-F313A420F0B5}"/>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47960093-40BF-42D9-9252-79ADA9109A9B}"/>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862224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66BFA-8445-4687-8CBC-6DDFB7196C88}"/>
              </a:ext>
            </a:extLst>
          </p:cNvPr>
          <p:cNvSpPr>
            <a:spLocks noGrp="1"/>
          </p:cNvSpPr>
          <p:nvPr>
            <p:ph type="dt" sz="half" idx="10"/>
          </p:nvPr>
        </p:nvSpPr>
        <p:spPr/>
        <p:txBody>
          <a:bodyPr/>
          <a:lstStyle/>
          <a:p>
            <a:fld id="{7267F897-1CCA-401C-864D-56CB6870CC64}" type="datetimeFigureOut">
              <a:rPr lang="en-HK" smtClean="0"/>
              <a:t>8/9/2023</a:t>
            </a:fld>
            <a:endParaRPr lang="en-HK"/>
          </a:p>
        </p:txBody>
      </p:sp>
      <p:sp>
        <p:nvSpPr>
          <p:cNvPr id="3" name="Footer Placeholder 2">
            <a:extLst>
              <a:ext uri="{FF2B5EF4-FFF2-40B4-BE49-F238E27FC236}">
                <a16:creationId xmlns:a16="http://schemas.microsoft.com/office/drawing/2014/main" id="{D4DB7C64-5EB1-417D-818C-1F242552F0EF}"/>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6EE86942-0063-4F59-BE8E-20FB555E6719}"/>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33893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655C-D93A-4EED-9916-DC26C40E11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35354E07-E58E-4FB3-9D1E-762EF68011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908F3919-B8EA-4B80-951A-F9273973F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2EBAC8-C722-4C4A-81DF-99DB00DF386A}"/>
              </a:ext>
            </a:extLst>
          </p:cNvPr>
          <p:cNvSpPr>
            <a:spLocks noGrp="1"/>
          </p:cNvSpPr>
          <p:nvPr>
            <p:ph type="dt" sz="half" idx="10"/>
          </p:nvPr>
        </p:nvSpPr>
        <p:spPr/>
        <p:txBody>
          <a:bodyPr/>
          <a:lstStyle/>
          <a:p>
            <a:fld id="{7267F897-1CCA-401C-864D-56CB6870CC64}" type="datetimeFigureOut">
              <a:rPr lang="en-HK" smtClean="0"/>
              <a:t>8/9/2023</a:t>
            </a:fld>
            <a:endParaRPr lang="en-HK"/>
          </a:p>
        </p:txBody>
      </p:sp>
      <p:sp>
        <p:nvSpPr>
          <p:cNvPr id="6" name="Footer Placeholder 5">
            <a:extLst>
              <a:ext uri="{FF2B5EF4-FFF2-40B4-BE49-F238E27FC236}">
                <a16:creationId xmlns:a16="http://schemas.microsoft.com/office/drawing/2014/main" id="{D44ABBB7-B7B3-41CE-A6A8-F761BC59E630}"/>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8077F6EF-7A81-4828-8C4B-AD107423EEEC}"/>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264859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B47E-9592-41F7-9459-4D824A4E85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B99E53CE-C349-4200-9B87-CFE9C5891D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95182313-4093-4155-AD1C-7DE6BECCF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CD8E0-BC79-47F9-9AAF-351229F497B2}"/>
              </a:ext>
            </a:extLst>
          </p:cNvPr>
          <p:cNvSpPr>
            <a:spLocks noGrp="1"/>
          </p:cNvSpPr>
          <p:nvPr>
            <p:ph type="dt" sz="half" idx="10"/>
          </p:nvPr>
        </p:nvSpPr>
        <p:spPr/>
        <p:txBody>
          <a:bodyPr/>
          <a:lstStyle/>
          <a:p>
            <a:fld id="{7267F897-1CCA-401C-864D-56CB6870CC64}" type="datetimeFigureOut">
              <a:rPr lang="en-HK" smtClean="0"/>
              <a:t>8/9/2023</a:t>
            </a:fld>
            <a:endParaRPr lang="en-HK"/>
          </a:p>
        </p:txBody>
      </p:sp>
      <p:sp>
        <p:nvSpPr>
          <p:cNvPr id="6" name="Footer Placeholder 5">
            <a:extLst>
              <a:ext uri="{FF2B5EF4-FFF2-40B4-BE49-F238E27FC236}">
                <a16:creationId xmlns:a16="http://schemas.microsoft.com/office/drawing/2014/main" id="{292CF06A-D211-4C6B-B905-909055B88B8F}"/>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9CB386B4-C05E-4AE7-A9A8-630A899AFF4E}"/>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231396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22D46-C7EC-45CA-BE4A-6D2BF06083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166B8016-B5DA-48D5-B26C-DA857D32D6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078C5FB3-467A-4439-B861-8FCD7F5D8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67F897-1CCA-401C-864D-56CB6870CC64}" type="datetimeFigureOut">
              <a:rPr lang="en-HK" smtClean="0"/>
              <a:t>8/9/2023</a:t>
            </a:fld>
            <a:endParaRPr lang="en-HK"/>
          </a:p>
        </p:txBody>
      </p:sp>
      <p:sp>
        <p:nvSpPr>
          <p:cNvPr id="5" name="Footer Placeholder 4">
            <a:extLst>
              <a:ext uri="{FF2B5EF4-FFF2-40B4-BE49-F238E27FC236}">
                <a16:creationId xmlns:a16="http://schemas.microsoft.com/office/drawing/2014/main" id="{680B0A6F-7A1F-4AB8-944A-3DC2082B79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885869B3-881E-4F7C-A847-32BB871190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43D91-3500-42EB-BE55-5A98E6224345}" type="slidenum">
              <a:rPr lang="en-HK" smtClean="0"/>
              <a:t>‹#›</a:t>
            </a:fld>
            <a:endParaRPr lang="en-HK"/>
          </a:p>
        </p:txBody>
      </p:sp>
    </p:spTree>
    <p:extLst>
      <p:ext uri="{BB962C8B-B14F-4D97-AF65-F5344CB8AC3E}">
        <p14:creationId xmlns:p14="http://schemas.microsoft.com/office/powerpoint/2010/main" val="2838363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6187B5-F272-45E1-9F96-5B4E23FC5B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F3A2BA89-1663-4177-8EAF-9776A78488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CE127D6D-0A19-4E23-A841-236C692BF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1196C7-A009-4724-B83E-755464EDD7BE}" type="datetimeFigureOut">
              <a:rPr lang="en-HK" smtClean="0"/>
              <a:t>8/9/2023</a:t>
            </a:fld>
            <a:endParaRPr lang="en-HK"/>
          </a:p>
        </p:txBody>
      </p:sp>
      <p:sp>
        <p:nvSpPr>
          <p:cNvPr id="5" name="Footer Placeholder 4">
            <a:extLst>
              <a:ext uri="{FF2B5EF4-FFF2-40B4-BE49-F238E27FC236}">
                <a16:creationId xmlns:a16="http://schemas.microsoft.com/office/drawing/2014/main" id="{51D0CCFF-4880-42AB-A468-7BF902B031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9D8D87EB-524B-4014-905B-0DDF3EF9E6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138CD-F061-416D-A2A7-4873EED0C112}" type="slidenum">
              <a:rPr lang="en-HK" smtClean="0"/>
              <a:t>‹#›</a:t>
            </a:fld>
            <a:endParaRPr lang="en-HK"/>
          </a:p>
        </p:txBody>
      </p:sp>
    </p:spTree>
    <p:extLst>
      <p:ext uri="{BB962C8B-B14F-4D97-AF65-F5344CB8AC3E}">
        <p14:creationId xmlns:p14="http://schemas.microsoft.com/office/powerpoint/2010/main" val="166484807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47" r:id="rId9"/>
    <p:sldLayoutId id="2147483748" r:id="rId10"/>
    <p:sldLayoutId id="214748374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4C40E16-0857-468D-9CA1-7C8256AAABD6}" type="datetime1">
              <a:rPr lang="en-HK" smtClean="0"/>
              <a:t>8/9/2023</a:t>
            </a:fld>
            <a:endParaRPr lang="en-HK"/>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HK"/>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1B3A8E7-0AD1-4B48-83E8-08BF0BD63A5E}" type="slidenum">
              <a:rPr lang="en-HK" smtClean="0"/>
              <a:t>‹#›</a:t>
            </a:fld>
            <a:endParaRPr lang="en-HK"/>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8467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ython.org/"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5.xml"/><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5.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OMP7503 - Multimedia Technologies"/>
          <p:cNvSpPr txBox="1">
            <a:spLocks noGrp="1"/>
          </p:cNvSpPr>
          <p:nvPr>
            <p:ph type="ctrTitle"/>
          </p:nvPr>
        </p:nvSpPr>
        <p:spPr>
          <a:xfrm>
            <a:off x="1422400" y="665163"/>
            <a:ext cx="9144000" cy="2387600"/>
          </a:xfrm>
          <a:prstGeom prst="rect">
            <a:avLst/>
          </a:prstGeom>
        </p:spPr>
        <p:txBody>
          <a:bodyPr>
            <a:normAutofit/>
          </a:bodyPr>
          <a:lstStyle>
            <a:lvl1pPr defTabSz="519937">
              <a:spcBef>
                <a:spcPts val="1400"/>
              </a:spcBef>
              <a:defRPr sz="6230"/>
            </a:lvl1pPr>
          </a:lstStyle>
          <a:p>
            <a:r>
              <a:rPr sz="4000" dirty="0"/>
              <a:t>COMP7</a:t>
            </a:r>
            <a:r>
              <a:rPr lang="en-HK" sz="4000" dirty="0"/>
              <a:t>409 Machine Learning in Trading and Finance </a:t>
            </a:r>
            <a:endParaRPr sz="4000" dirty="0"/>
          </a:p>
        </p:txBody>
      </p:sp>
      <p:sp>
        <p:nvSpPr>
          <p:cNvPr id="161" name="This course treats multimedia as a fundamental and unique discipline that takes advantage of all media available to solve problems. Graduate students can learn from this course the fundamentals of multimedia computing, and get hold of emerging technologies to prepare themselves to embrace the future development of multimedia computing.…"/>
          <p:cNvSpPr txBox="1">
            <a:spLocks noGrp="1"/>
          </p:cNvSpPr>
          <p:nvPr>
            <p:ph type="subTitle" idx="1"/>
          </p:nvPr>
        </p:nvSpPr>
        <p:spPr>
          <a:xfrm>
            <a:off x="1422400" y="3429000"/>
            <a:ext cx="9144000" cy="1655762"/>
          </a:xfrm>
          <a:prstGeom prst="rect">
            <a:avLst/>
          </a:prstGeom>
        </p:spPr>
        <p:txBody>
          <a:bodyPr>
            <a:normAutofit fontScale="92500" lnSpcReduction="10000"/>
          </a:bodyPr>
          <a:lstStyle/>
          <a:p>
            <a:pPr marL="0" indent="0" algn="l" defTabSz="246451">
              <a:spcBef>
                <a:spcPts val="984"/>
              </a:spcBef>
              <a:buNone/>
              <a:defRPr sz="2160"/>
            </a:pPr>
            <a:r>
              <a:rPr lang="en-US" sz="3500" dirty="0"/>
              <a:t>This course provides an introduction to the field of Machine Learning for our students and equips them with the necessary skills to apply it in problem-solving for Trading and Finance.</a:t>
            </a:r>
          </a:p>
          <a:p>
            <a:pPr marL="579335" lvl="2" indent="-198232" defTabSz="246451">
              <a:spcBef>
                <a:spcPts val="984"/>
              </a:spcBef>
              <a:defRPr sz="1920"/>
            </a:pPr>
            <a:endParaRPr dirty="0"/>
          </a:p>
        </p:txBody>
      </p:sp>
      <p:sp>
        <p:nvSpPr>
          <p:cNvPr id="162" name="Slide Number"/>
          <p:cNvSpPr txBox="1">
            <a:spLocks noGrp="1"/>
          </p:cNvSpPr>
          <p:nvPr>
            <p:ph type="sldNum" sz="quarter" idx="12"/>
          </p:nvPr>
        </p:nvSpPr>
        <p:spPr>
          <a:xfrm>
            <a:off x="8585200" y="6339416"/>
            <a:ext cx="2743200" cy="3651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HK" dirty="0"/>
              <a:t>Python—The programming language</a:t>
            </a:r>
            <a:endParaRPr lang="en-US" dirty="0"/>
          </a:p>
        </p:txBody>
      </p:sp>
      <p:sp>
        <p:nvSpPr>
          <p:cNvPr id="8" name="Content Placeholder 7"/>
          <p:cNvSpPr>
            <a:spLocks noGrp="1"/>
          </p:cNvSpPr>
          <p:nvPr>
            <p:ph idx="1"/>
          </p:nvPr>
        </p:nvSpPr>
        <p:spPr/>
        <p:txBody>
          <a:bodyPr/>
          <a:lstStyle/>
          <a:p>
            <a:r>
              <a:rPr lang="en-HK" dirty="0"/>
              <a:t>It was created by Guido Von Rossum in 1991.</a:t>
            </a:r>
          </a:p>
          <a:p>
            <a:r>
              <a:rPr lang="en-HK" dirty="0"/>
              <a:t>There are two major versions: Python 2 and Python 3. These two versions are quite different.  </a:t>
            </a:r>
          </a:p>
          <a:p>
            <a:r>
              <a:rPr lang="en-HK" dirty="0"/>
              <a:t>Python 3 made its first appearance in 2008. </a:t>
            </a:r>
          </a:p>
          <a:p>
            <a:r>
              <a:rPr lang="en-HK" dirty="0"/>
              <a:t>In 2010, Python 2 release its version 2.7 with a promise that it would not be followed by big releases (i.e., no 2.8,...)  </a:t>
            </a:r>
          </a:p>
          <a:p>
            <a:r>
              <a:rPr lang="en-HK" dirty="0"/>
              <a:t>We will use Python 3.</a:t>
            </a:r>
          </a:p>
          <a:p>
            <a:endParaRPr lang="en-US" dirty="0"/>
          </a:p>
        </p:txBody>
      </p:sp>
    </p:spTree>
    <p:extLst>
      <p:ext uri="{BB962C8B-B14F-4D97-AF65-F5344CB8AC3E}">
        <p14:creationId xmlns:p14="http://schemas.microsoft.com/office/powerpoint/2010/main" val="2548695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HK" dirty="0"/>
              <a:t>Programming environment for writing Python programs</a:t>
            </a:r>
            <a:endParaRPr lang="en-US" dirty="0"/>
          </a:p>
        </p:txBody>
      </p:sp>
      <p:sp>
        <p:nvSpPr>
          <p:cNvPr id="8" name="Content Placeholder 7"/>
          <p:cNvSpPr>
            <a:spLocks noGrp="1"/>
          </p:cNvSpPr>
          <p:nvPr>
            <p:ph idx="1"/>
          </p:nvPr>
        </p:nvSpPr>
        <p:spPr>
          <a:xfrm>
            <a:off x="838200" y="1825625"/>
            <a:ext cx="7614684" cy="4351338"/>
          </a:xfrm>
        </p:spPr>
        <p:txBody>
          <a:bodyPr>
            <a:normAutofit/>
          </a:bodyPr>
          <a:lstStyle/>
          <a:p>
            <a:r>
              <a:rPr lang="en-HK" dirty="0"/>
              <a:t>When we install Python from the standard Python web page </a:t>
            </a:r>
            <a:r>
              <a:rPr lang="en-HK" dirty="0">
                <a:hlinkClick r:id="rId2"/>
              </a:rPr>
              <a:t>https://www.python.org</a:t>
            </a:r>
            <a:r>
              <a:rPr lang="en-HK" dirty="0"/>
              <a:t>, we will get a programming environment called </a:t>
            </a:r>
            <a:r>
              <a:rPr lang="en-HK" dirty="0">
                <a:solidFill>
                  <a:srgbClr val="FF0000"/>
                </a:solidFill>
              </a:rPr>
              <a:t>IDLE</a:t>
            </a:r>
            <a:r>
              <a:rPr lang="en-HK" dirty="0"/>
              <a:t>.</a:t>
            </a:r>
          </a:p>
          <a:p>
            <a:r>
              <a:rPr lang="en-HK" dirty="0"/>
              <a:t>IDLE allows you to run a Python program in two modes: script mode and interactive mode.</a:t>
            </a:r>
          </a:p>
          <a:p>
            <a:r>
              <a:rPr lang="en-HK" dirty="0"/>
              <a:t>But, the interactive mode is not so useful</a:t>
            </a:r>
          </a:p>
          <a:p>
            <a:r>
              <a:rPr lang="en-HK" dirty="0"/>
              <a:t>For this course, we will use </a:t>
            </a:r>
            <a:r>
              <a:rPr lang="en-HK" dirty="0" err="1">
                <a:solidFill>
                  <a:srgbClr val="FF0000"/>
                </a:solidFill>
              </a:rPr>
              <a:t>Jupyter</a:t>
            </a:r>
            <a:r>
              <a:rPr lang="en-HK" dirty="0">
                <a:solidFill>
                  <a:srgbClr val="FF0000"/>
                </a:solidFill>
              </a:rPr>
              <a:t> Notebook</a:t>
            </a:r>
            <a:r>
              <a:rPr lang="en-HK" dirty="0"/>
              <a:t>, which allows us to run a Python program between script mode and interactive mode.</a:t>
            </a:r>
          </a:p>
        </p:txBody>
      </p:sp>
      <p:pic>
        <p:nvPicPr>
          <p:cNvPr id="9" name="Picture 8"/>
          <p:cNvPicPr>
            <a:picLocks noChangeAspect="1"/>
          </p:cNvPicPr>
          <p:nvPr/>
        </p:nvPicPr>
        <p:blipFill>
          <a:blip r:embed="rId3"/>
          <a:stretch>
            <a:fillRect/>
          </a:stretch>
        </p:blipFill>
        <p:spPr>
          <a:xfrm>
            <a:off x="8785754" y="1314869"/>
            <a:ext cx="2467319" cy="5372850"/>
          </a:xfrm>
          <a:prstGeom prst="rect">
            <a:avLst/>
          </a:prstGeom>
        </p:spPr>
      </p:pic>
      <p:cxnSp>
        <p:nvCxnSpPr>
          <p:cNvPr id="11" name="Straight Arrow Connector 10"/>
          <p:cNvCxnSpPr/>
          <p:nvPr/>
        </p:nvCxnSpPr>
        <p:spPr>
          <a:xfrm>
            <a:off x="7724633" y="2961564"/>
            <a:ext cx="1206716" cy="1536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016409" y="4295553"/>
            <a:ext cx="1796903" cy="3721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078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err="1"/>
              <a:t>Jupyter</a:t>
            </a:r>
            <a:r>
              <a:rPr lang="en-HK" dirty="0"/>
              <a:t> Notebook</a:t>
            </a:r>
            <a:endParaRPr lang="en-US" dirty="0"/>
          </a:p>
        </p:txBody>
      </p:sp>
      <p:sp>
        <p:nvSpPr>
          <p:cNvPr id="3" name="Content Placeholder 2"/>
          <p:cNvSpPr>
            <a:spLocks noGrp="1"/>
          </p:cNvSpPr>
          <p:nvPr>
            <p:ph idx="1"/>
          </p:nvPr>
        </p:nvSpPr>
        <p:spPr/>
        <p:txBody>
          <a:bodyPr>
            <a:normAutofit/>
          </a:bodyPr>
          <a:lstStyle/>
          <a:p>
            <a:r>
              <a:rPr lang="en-US" dirty="0"/>
              <a:t>In 2014, Fernando Pérez initiated a project called Project </a:t>
            </a:r>
            <a:r>
              <a:rPr lang="en-US" dirty="0" err="1"/>
              <a:t>Jupyter</a:t>
            </a:r>
            <a:r>
              <a:rPr lang="en-US" dirty="0"/>
              <a:t>.</a:t>
            </a:r>
          </a:p>
          <a:p>
            <a:r>
              <a:rPr lang="en-US" dirty="0"/>
              <a:t>The project has eventually developed and supported the interactive computing product </a:t>
            </a:r>
            <a:r>
              <a:rPr lang="en-US" dirty="0" err="1">
                <a:solidFill>
                  <a:srgbClr val="FF0000"/>
                </a:solidFill>
              </a:rPr>
              <a:t>Jupy</a:t>
            </a:r>
            <a:r>
              <a:rPr lang="en-US" dirty="0" err="1"/>
              <a:t>te</a:t>
            </a:r>
            <a:r>
              <a:rPr lang="en-US" dirty="0" err="1">
                <a:solidFill>
                  <a:srgbClr val="FF0000"/>
                </a:solidFill>
              </a:rPr>
              <a:t>r</a:t>
            </a:r>
            <a:r>
              <a:rPr lang="en-US" dirty="0">
                <a:solidFill>
                  <a:srgbClr val="FF0000"/>
                </a:solidFill>
              </a:rPr>
              <a:t> </a:t>
            </a:r>
            <a:r>
              <a:rPr lang="en-US" dirty="0"/>
              <a:t>Notebook, which </a:t>
            </a:r>
            <a:r>
              <a:rPr lang="en-US" dirty="0" err="1"/>
              <a:t>faciliates</a:t>
            </a:r>
            <a:r>
              <a:rPr lang="en-US" dirty="0"/>
              <a:t> execution environments for many popular languages including </a:t>
            </a:r>
            <a:r>
              <a:rPr lang="en-US" dirty="0">
                <a:solidFill>
                  <a:srgbClr val="FF0000"/>
                </a:solidFill>
              </a:rPr>
              <a:t>Ju</a:t>
            </a:r>
            <a:r>
              <a:rPr lang="en-US" dirty="0"/>
              <a:t>lia, </a:t>
            </a:r>
            <a:r>
              <a:rPr lang="en-US" dirty="0">
                <a:solidFill>
                  <a:srgbClr val="FF0000"/>
                </a:solidFill>
              </a:rPr>
              <a:t>Py</a:t>
            </a:r>
            <a:r>
              <a:rPr lang="en-US" dirty="0"/>
              <a:t>thon, and </a:t>
            </a:r>
            <a:r>
              <a:rPr lang="en-US" dirty="0">
                <a:solidFill>
                  <a:srgbClr val="FF0000"/>
                </a:solidFill>
              </a:rPr>
              <a:t>R</a:t>
            </a:r>
            <a:r>
              <a:rPr lang="en-US" dirty="0"/>
              <a:t>. We will focus on </a:t>
            </a:r>
            <a:r>
              <a:rPr lang="en-US" dirty="0" err="1"/>
              <a:t>Ptyhon</a:t>
            </a:r>
            <a:endParaRPr lang="en-US" dirty="0"/>
          </a:p>
          <a:p>
            <a:r>
              <a:rPr lang="en-US" dirty="0"/>
              <a:t>A </a:t>
            </a:r>
            <a:r>
              <a:rPr lang="en-US" dirty="0" err="1"/>
              <a:t>Jupyter</a:t>
            </a:r>
            <a:r>
              <a:rPr lang="en-US" dirty="0"/>
              <a:t> Notebook contains an ordered list of i</a:t>
            </a:r>
            <a:r>
              <a:rPr lang="en-US" dirty="0">
                <a:solidFill>
                  <a:srgbClr val="FF0000"/>
                </a:solidFill>
              </a:rPr>
              <a:t>nput</a:t>
            </a:r>
            <a:r>
              <a:rPr lang="en-US" dirty="0"/>
              <a:t>/</a:t>
            </a:r>
            <a:r>
              <a:rPr lang="en-US" dirty="0">
                <a:solidFill>
                  <a:srgbClr val="FF0000"/>
                </a:solidFill>
              </a:rPr>
              <a:t>output</a:t>
            </a:r>
            <a:r>
              <a:rPr lang="en-US" dirty="0"/>
              <a:t> cells which can contain </a:t>
            </a:r>
            <a:r>
              <a:rPr lang="en-US" dirty="0">
                <a:solidFill>
                  <a:srgbClr val="FF0000"/>
                </a:solidFill>
              </a:rPr>
              <a:t>code, text, mathematics and figures</a:t>
            </a:r>
            <a:r>
              <a:rPr lang="en-US" dirty="0"/>
              <a:t>. (It’s more than a program.)</a:t>
            </a:r>
          </a:p>
        </p:txBody>
      </p:sp>
      <p:pic>
        <p:nvPicPr>
          <p:cNvPr id="4" name="Picture 3"/>
          <p:cNvPicPr>
            <a:picLocks noChangeAspect="1"/>
          </p:cNvPicPr>
          <p:nvPr/>
        </p:nvPicPr>
        <p:blipFill>
          <a:blip r:embed="rId2"/>
          <a:stretch>
            <a:fillRect/>
          </a:stretch>
        </p:blipFill>
        <p:spPr>
          <a:xfrm>
            <a:off x="5260846" y="438348"/>
            <a:ext cx="1022995" cy="1179115"/>
          </a:xfrm>
          <a:prstGeom prst="rect">
            <a:avLst/>
          </a:prstGeom>
        </p:spPr>
      </p:pic>
    </p:spTree>
    <p:extLst>
      <p:ext uri="{BB962C8B-B14F-4D97-AF65-F5344CB8AC3E}">
        <p14:creationId xmlns:p14="http://schemas.microsoft.com/office/powerpoint/2010/main" val="1276417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An example</a:t>
            </a:r>
            <a:endParaRPr lang="en-US" dirty="0"/>
          </a:p>
        </p:txBody>
      </p:sp>
      <p:pic>
        <p:nvPicPr>
          <p:cNvPr id="5" name="Picture 4"/>
          <p:cNvPicPr>
            <a:picLocks noChangeAspect="1"/>
          </p:cNvPicPr>
          <p:nvPr/>
        </p:nvPicPr>
        <p:blipFill>
          <a:blip r:embed="rId2"/>
          <a:stretch>
            <a:fillRect/>
          </a:stretch>
        </p:blipFill>
        <p:spPr>
          <a:xfrm>
            <a:off x="838200" y="1335845"/>
            <a:ext cx="7826477" cy="5333087"/>
          </a:xfrm>
          <a:prstGeom prst="rect">
            <a:avLst/>
          </a:prstGeom>
        </p:spPr>
      </p:pic>
    </p:spTree>
    <p:extLst>
      <p:ext uri="{BB962C8B-B14F-4D97-AF65-F5344CB8AC3E}">
        <p14:creationId xmlns:p14="http://schemas.microsoft.com/office/powerpoint/2010/main" val="3999667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An example (Zoom in)</a:t>
            </a:r>
            <a:endParaRPr lang="en-US" dirty="0"/>
          </a:p>
        </p:txBody>
      </p:sp>
      <p:pic>
        <p:nvPicPr>
          <p:cNvPr id="4" name="Picture 3"/>
          <p:cNvPicPr>
            <a:picLocks noChangeAspect="1"/>
          </p:cNvPicPr>
          <p:nvPr/>
        </p:nvPicPr>
        <p:blipFill>
          <a:blip r:embed="rId2"/>
          <a:stretch>
            <a:fillRect/>
          </a:stretch>
        </p:blipFill>
        <p:spPr>
          <a:xfrm>
            <a:off x="1078824" y="1335291"/>
            <a:ext cx="9332495" cy="5209888"/>
          </a:xfrm>
          <a:prstGeom prst="rect">
            <a:avLst/>
          </a:prstGeom>
        </p:spPr>
      </p:pic>
      <p:sp>
        <p:nvSpPr>
          <p:cNvPr id="3" name="Rectangle 2"/>
          <p:cNvSpPr/>
          <p:nvPr/>
        </p:nvSpPr>
        <p:spPr>
          <a:xfrm>
            <a:off x="1046745" y="1335290"/>
            <a:ext cx="9541041" cy="10549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10328100" y="2525563"/>
            <a:ext cx="426125" cy="1308500"/>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 name="TextBox 6"/>
          <p:cNvSpPr txBox="1"/>
          <p:nvPr/>
        </p:nvSpPr>
        <p:spPr>
          <a:xfrm>
            <a:off x="10764253" y="3834063"/>
            <a:ext cx="1096326" cy="646331"/>
          </a:xfrm>
          <a:prstGeom prst="rect">
            <a:avLst/>
          </a:prstGeom>
          <a:noFill/>
        </p:spPr>
        <p:txBody>
          <a:bodyPr wrap="none" rtlCol="0">
            <a:spAutoFit/>
          </a:bodyPr>
          <a:lstStyle/>
          <a:p>
            <a:r>
              <a:rPr lang="en-HK" dirty="0"/>
              <a:t>text input</a:t>
            </a:r>
          </a:p>
          <a:p>
            <a:r>
              <a:rPr lang="en-HK" dirty="0"/>
              <a:t>cell</a:t>
            </a:r>
            <a:endParaRPr lang="en-US" dirty="0"/>
          </a:p>
        </p:txBody>
      </p:sp>
      <p:cxnSp>
        <p:nvCxnSpPr>
          <p:cNvPr id="9" name="Straight Arrow Connector 8"/>
          <p:cNvCxnSpPr/>
          <p:nvPr/>
        </p:nvCxnSpPr>
        <p:spPr>
          <a:xfrm flipH="1" flipV="1">
            <a:off x="8101265" y="3433013"/>
            <a:ext cx="2662988" cy="197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764253" y="5421868"/>
            <a:ext cx="1240724" cy="646331"/>
          </a:xfrm>
          <a:prstGeom prst="rect">
            <a:avLst/>
          </a:prstGeom>
          <a:noFill/>
        </p:spPr>
        <p:txBody>
          <a:bodyPr wrap="none" rtlCol="0">
            <a:spAutoFit/>
          </a:bodyPr>
          <a:lstStyle/>
          <a:p>
            <a:r>
              <a:rPr lang="en-HK" dirty="0"/>
              <a:t>code input </a:t>
            </a:r>
          </a:p>
          <a:p>
            <a:r>
              <a:rPr lang="en-HK" dirty="0"/>
              <a:t>cell</a:t>
            </a:r>
            <a:endParaRPr lang="en-US" dirty="0"/>
          </a:p>
        </p:txBody>
      </p:sp>
      <p:cxnSp>
        <p:nvCxnSpPr>
          <p:cNvPr id="12" name="Straight Arrow Connector 11"/>
          <p:cNvCxnSpPr/>
          <p:nvPr/>
        </p:nvCxnSpPr>
        <p:spPr>
          <a:xfrm flipH="1" flipV="1">
            <a:off x="5710989" y="3834063"/>
            <a:ext cx="4876797" cy="336884"/>
          </a:xfrm>
          <a:prstGeom prst="straightConnector1">
            <a:avLst/>
          </a:prstGeom>
          <a:ln>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1"/>
          </p:cNvCxnSpPr>
          <p:nvPr/>
        </p:nvCxnSpPr>
        <p:spPr>
          <a:xfrm flipH="1">
            <a:off x="10328100" y="5745034"/>
            <a:ext cx="436153" cy="30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994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An example</a:t>
            </a:r>
            <a:endParaRPr lang="en-US" dirty="0"/>
          </a:p>
        </p:txBody>
      </p:sp>
      <p:pic>
        <p:nvPicPr>
          <p:cNvPr id="4" name="Picture 3"/>
          <p:cNvPicPr>
            <a:picLocks noChangeAspect="1"/>
          </p:cNvPicPr>
          <p:nvPr/>
        </p:nvPicPr>
        <p:blipFill>
          <a:blip r:embed="rId2"/>
          <a:stretch>
            <a:fillRect/>
          </a:stretch>
        </p:blipFill>
        <p:spPr>
          <a:xfrm>
            <a:off x="1046746" y="1335291"/>
            <a:ext cx="9332495" cy="5209888"/>
          </a:xfrm>
          <a:prstGeom prst="rect">
            <a:avLst/>
          </a:prstGeom>
        </p:spPr>
      </p:pic>
      <p:pic>
        <p:nvPicPr>
          <p:cNvPr id="5" name="Picture 4"/>
          <p:cNvPicPr>
            <a:picLocks noChangeAspect="1"/>
          </p:cNvPicPr>
          <p:nvPr/>
        </p:nvPicPr>
        <p:blipFill>
          <a:blip r:embed="rId3"/>
          <a:stretch>
            <a:fillRect/>
          </a:stretch>
        </p:blipFill>
        <p:spPr>
          <a:xfrm>
            <a:off x="3917000" y="1536263"/>
            <a:ext cx="6574535" cy="4639948"/>
          </a:xfrm>
          <a:prstGeom prst="rect">
            <a:avLst/>
          </a:prstGeom>
          <a:ln>
            <a:solidFill>
              <a:schemeClr val="tx1"/>
            </a:solidFill>
          </a:ln>
        </p:spPr>
      </p:pic>
      <p:cxnSp>
        <p:nvCxnSpPr>
          <p:cNvPr id="6" name="Straight Arrow Connector 5"/>
          <p:cNvCxnSpPr>
            <a:stCxn id="7" idx="0"/>
          </p:cNvCxnSpPr>
          <p:nvPr/>
        </p:nvCxnSpPr>
        <p:spPr>
          <a:xfrm flipH="1" flipV="1">
            <a:off x="10587787" y="3796080"/>
            <a:ext cx="766013" cy="920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940866" y="4716378"/>
            <a:ext cx="825867" cy="646331"/>
          </a:xfrm>
          <a:prstGeom prst="rect">
            <a:avLst/>
          </a:prstGeom>
          <a:noFill/>
        </p:spPr>
        <p:txBody>
          <a:bodyPr wrap="none" rtlCol="0">
            <a:spAutoFit/>
          </a:bodyPr>
          <a:lstStyle/>
          <a:p>
            <a:r>
              <a:rPr lang="en-HK" dirty="0"/>
              <a:t>output</a:t>
            </a:r>
          </a:p>
          <a:p>
            <a:r>
              <a:rPr lang="en-HK" dirty="0"/>
              <a:t>cell</a:t>
            </a:r>
            <a:endParaRPr lang="en-US" dirty="0"/>
          </a:p>
        </p:txBody>
      </p:sp>
    </p:spTree>
    <p:extLst>
      <p:ext uri="{BB962C8B-B14F-4D97-AF65-F5344CB8AC3E}">
        <p14:creationId xmlns:p14="http://schemas.microsoft.com/office/powerpoint/2010/main" val="3337167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Writing Python program interactively</a:t>
            </a:r>
            <a:endParaRPr lang="en-US" dirty="0"/>
          </a:p>
        </p:txBody>
      </p:sp>
      <p:sp>
        <p:nvSpPr>
          <p:cNvPr id="3" name="Content Placeholder 2"/>
          <p:cNvSpPr>
            <a:spLocks noGrp="1"/>
          </p:cNvSpPr>
          <p:nvPr>
            <p:ph idx="1"/>
          </p:nvPr>
        </p:nvSpPr>
        <p:spPr/>
        <p:txBody>
          <a:bodyPr>
            <a:normAutofit/>
          </a:bodyPr>
          <a:lstStyle/>
          <a:p>
            <a:pPr marL="0" indent="0">
              <a:buNone/>
            </a:pPr>
            <a:r>
              <a:rPr lang="en-HK" sz="3200" dirty="0"/>
              <a:t>An input cell allows us to type in some fragment of Python codes, and then execute these fragment of codes (based on current set of variables created and updated by previous cells) and examine its output immediately in the output cell. This enables us to develop Python programs </a:t>
            </a:r>
            <a:r>
              <a:rPr lang="en-HK" sz="3200" dirty="0">
                <a:solidFill>
                  <a:srgbClr val="FF0000"/>
                </a:solidFill>
              </a:rPr>
              <a:t>interactively.</a:t>
            </a:r>
          </a:p>
        </p:txBody>
      </p:sp>
      <p:pic>
        <p:nvPicPr>
          <p:cNvPr id="4" name="Picture 3"/>
          <p:cNvPicPr>
            <a:picLocks noChangeAspect="1"/>
          </p:cNvPicPr>
          <p:nvPr/>
        </p:nvPicPr>
        <p:blipFill>
          <a:blip r:embed="rId2"/>
          <a:stretch>
            <a:fillRect/>
          </a:stretch>
        </p:blipFill>
        <p:spPr>
          <a:xfrm>
            <a:off x="9512004" y="438348"/>
            <a:ext cx="1022995" cy="1179115"/>
          </a:xfrm>
          <a:prstGeom prst="rect">
            <a:avLst/>
          </a:prstGeom>
        </p:spPr>
      </p:pic>
    </p:spTree>
    <p:extLst>
      <p:ext uri="{BB962C8B-B14F-4D97-AF65-F5344CB8AC3E}">
        <p14:creationId xmlns:p14="http://schemas.microsoft.com/office/powerpoint/2010/main" val="1203646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HK" sz="3200" dirty="0"/>
              <a:t>How to write program </a:t>
            </a:r>
            <a:r>
              <a:rPr lang="en-HK" sz="3200" dirty="0">
                <a:solidFill>
                  <a:srgbClr val="FF0000"/>
                </a:solidFill>
              </a:rPr>
              <a:t>interactively</a:t>
            </a:r>
            <a:r>
              <a:rPr lang="en-HK" sz="3200" dirty="0"/>
              <a:t> in a </a:t>
            </a:r>
            <a:r>
              <a:rPr lang="en-HK" sz="3200" dirty="0" err="1"/>
              <a:t>Jupyter</a:t>
            </a:r>
            <a:r>
              <a:rPr lang="en-HK" sz="3200" dirty="0"/>
              <a:t> Notebook</a:t>
            </a:r>
            <a:endParaRPr lang="en-US" sz="3200" dirty="0"/>
          </a:p>
        </p:txBody>
      </p:sp>
      <p:sp>
        <p:nvSpPr>
          <p:cNvPr id="3" name="Content Placeholder 2"/>
          <p:cNvSpPr>
            <a:spLocks noGrp="1"/>
          </p:cNvSpPr>
          <p:nvPr>
            <p:ph idx="1"/>
          </p:nvPr>
        </p:nvSpPr>
        <p:spPr>
          <a:xfrm>
            <a:off x="446567" y="1825625"/>
            <a:ext cx="10079665" cy="4351338"/>
          </a:xfrm>
        </p:spPr>
        <p:txBody>
          <a:bodyPr>
            <a:normAutofit lnSpcReduction="10000"/>
          </a:bodyPr>
          <a:lstStyle/>
          <a:p>
            <a:pPr marL="971550" lvl="1" indent="-514350">
              <a:buFont typeface="+mj-lt"/>
              <a:buAutoNum type="arabicPeriod"/>
            </a:pPr>
            <a:r>
              <a:rPr lang="en-HK" sz="3200" dirty="0"/>
              <a:t>We focus on some small part of the program, input its codes in an input cell.</a:t>
            </a:r>
          </a:p>
          <a:p>
            <a:pPr marL="971550" lvl="1" indent="-514350">
              <a:buFont typeface="+mj-lt"/>
              <a:buAutoNum type="arabicPeriod"/>
            </a:pPr>
            <a:r>
              <a:rPr lang="en-HK" sz="3200" dirty="0"/>
              <a:t>Then we execute this particular cell and examine its output in the output cell.</a:t>
            </a:r>
          </a:p>
          <a:p>
            <a:pPr marL="971550" lvl="1" indent="-514350">
              <a:buFont typeface="+mj-lt"/>
              <a:buAutoNum type="arabicPeriod"/>
            </a:pPr>
            <a:r>
              <a:rPr lang="en-HK" sz="3200" dirty="0"/>
              <a:t>If we don’t like it, we make some changes in this cell (while keep the other part of program intact), and try again.</a:t>
            </a:r>
          </a:p>
          <a:p>
            <a:pPr marL="971550" lvl="1" indent="-514350">
              <a:buFont typeface="+mj-lt"/>
              <a:buAutoNum type="arabicPeriod"/>
            </a:pPr>
            <a:r>
              <a:rPr lang="en-HK" sz="3200" dirty="0"/>
              <a:t>After being satisfied by the code in this cell, we open a new input cell to type in and test another fragment of codes. </a:t>
            </a:r>
            <a:endParaRPr lang="en-US" sz="3200" dirty="0"/>
          </a:p>
          <a:p>
            <a:endParaRPr lang="en-US" dirty="0"/>
          </a:p>
        </p:txBody>
      </p:sp>
    </p:spTree>
    <p:extLst>
      <p:ext uri="{BB962C8B-B14F-4D97-AF65-F5344CB8AC3E}">
        <p14:creationId xmlns:p14="http://schemas.microsoft.com/office/powerpoint/2010/main" val="223795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An example</a:t>
            </a:r>
            <a:endParaRPr lang="en-US" dirty="0"/>
          </a:p>
        </p:txBody>
      </p:sp>
      <p:sp>
        <p:nvSpPr>
          <p:cNvPr id="4" name="TextBox 3"/>
          <p:cNvSpPr txBox="1"/>
          <p:nvPr/>
        </p:nvSpPr>
        <p:spPr>
          <a:xfrm>
            <a:off x="744280" y="1690688"/>
            <a:ext cx="134722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HK" dirty="0"/>
              <a:t>An example:</a:t>
            </a:r>
            <a:endParaRPr lang="en-US" dirty="0"/>
          </a:p>
        </p:txBody>
      </p:sp>
      <p:pic>
        <p:nvPicPr>
          <p:cNvPr id="5" name="Picture 4"/>
          <p:cNvPicPr>
            <a:picLocks noChangeAspect="1"/>
          </p:cNvPicPr>
          <p:nvPr/>
        </p:nvPicPr>
        <p:blipFill>
          <a:blip r:embed="rId2"/>
          <a:stretch>
            <a:fillRect/>
          </a:stretch>
        </p:blipFill>
        <p:spPr>
          <a:xfrm>
            <a:off x="2569440" y="1562620"/>
            <a:ext cx="4509788" cy="1765737"/>
          </a:xfrm>
          <a:prstGeom prst="rect">
            <a:avLst/>
          </a:prstGeom>
        </p:spPr>
      </p:pic>
      <p:sp>
        <p:nvSpPr>
          <p:cNvPr id="6" name="TextBox 5"/>
          <p:cNvSpPr txBox="1"/>
          <p:nvPr/>
        </p:nvSpPr>
        <p:spPr>
          <a:xfrm>
            <a:off x="633784" y="2147039"/>
            <a:ext cx="2573080" cy="369332"/>
          </a:xfrm>
          <a:prstGeom prst="rect">
            <a:avLst/>
          </a:prstGeom>
          <a:noFill/>
        </p:spPr>
        <p:txBody>
          <a:bodyPr wrap="square" rtlCol="0">
            <a:spAutoFit/>
          </a:bodyPr>
          <a:lstStyle/>
          <a:p>
            <a:r>
              <a:rPr lang="en-HK" dirty="0"/>
              <a:t>An empty notebook</a:t>
            </a:r>
            <a:endParaRPr lang="en-US" dirty="0"/>
          </a:p>
        </p:txBody>
      </p:sp>
      <p:pic>
        <p:nvPicPr>
          <p:cNvPr id="7" name="Picture 6"/>
          <p:cNvPicPr>
            <a:picLocks noChangeAspect="1"/>
          </p:cNvPicPr>
          <p:nvPr/>
        </p:nvPicPr>
        <p:blipFill>
          <a:blip r:embed="rId3"/>
          <a:stretch>
            <a:fillRect/>
          </a:stretch>
        </p:blipFill>
        <p:spPr>
          <a:xfrm>
            <a:off x="2532708" y="3375171"/>
            <a:ext cx="4693595" cy="1664662"/>
          </a:xfrm>
          <a:prstGeom prst="rect">
            <a:avLst/>
          </a:prstGeom>
        </p:spPr>
      </p:pic>
      <p:sp>
        <p:nvSpPr>
          <p:cNvPr id="8" name="TextBox 7"/>
          <p:cNvSpPr txBox="1"/>
          <p:nvPr/>
        </p:nvSpPr>
        <p:spPr>
          <a:xfrm>
            <a:off x="628508" y="3328358"/>
            <a:ext cx="1558504" cy="646331"/>
          </a:xfrm>
          <a:prstGeom prst="rect">
            <a:avLst/>
          </a:prstGeom>
          <a:noFill/>
        </p:spPr>
        <p:txBody>
          <a:bodyPr wrap="none" rtlCol="0">
            <a:spAutoFit/>
          </a:bodyPr>
          <a:lstStyle/>
          <a:p>
            <a:r>
              <a:rPr lang="en-HK" dirty="0"/>
              <a:t>input and exec</a:t>
            </a:r>
          </a:p>
          <a:p>
            <a:r>
              <a:rPr lang="en-HK" dirty="0"/>
              <a:t>the first cell</a:t>
            </a:r>
            <a:endParaRPr lang="en-US" dirty="0"/>
          </a:p>
        </p:txBody>
      </p:sp>
      <p:pic>
        <p:nvPicPr>
          <p:cNvPr id="9" name="Picture 8"/>
          <p:cNvPicPr>
            <a:picLocks noChangeAspect="1"/>
          </p:cNvPicPr>
          <p:nvPr/>
        </p:nvPicPr>
        <p:blipFill>
          <a:blip r:embed="rId4"/>
          <a:stretch>
            <a:fillRect/>
          </a:stretch>
        </p:blipFill>
        <p:spPr>
          <a:xfrm>
            <a:off x="2569440" y="5084128"/>
            <a:ext cx="4558515" cy="1773872"/>
          </a:xfrm>
          <a:prstGeom prst="rect">
            <a:avLst/>
          </a:prstGeom>
        </p:spPr>
      </p:pic>
      <p:sp>
        <p:nvSpPr>
          <p:cNvPr id="10" name="TextBox 9"/>
          <p:cNvSpPr txBox="1"/>
          <p:nvPr/>
        </p:nvSpPr>
        <p:spPr>
          <a:xfrm>
            <a:off x="667932" y="5039833"/>
            <a:ext cx="1558504" cy="646331"/>
          </a:xfrm>
          <a:prstGeom prst="rect">
            <a:avLst/>
          </a:prstGeom>
          <a:noFill/>
        </p:spPr>
        <p:txBody>
          <a:bodyPr wrap="none" rtlCol="0">
            <a:spAutoFit/>
          </a:bodyPr>
          <a:lstStyle/>
          <a:p>
            <a:r>
              <a:rPr lang="en-HK" dirty="0"/>
              <a:t>input and exec</a:t>
            </a:r>
          </a:p>
          <a:p>
            <a:r>
              <a:rPr lang="en-HK" dirty="0"/>
              <a:t>the 2</a:t>
            </a:r>
            <a:r>
              <a:rPr lang="en-HK" baseline="30000" dirty="0"/>
              <a:t>nd</a:t>
            </a:r>
            <a:r>
              <a:rPr lang="en-HK" dirty="0"/>
              <a:t> cell</a:t>
            </a:r>
            <a:endParaRPr lang="en-US" dirty="0"/>
          </a:p>
        </p:txBody>
      </p:sp>
      <p:sp>
        <p:nvSpPr>
          <p:cNvPr id="11" name="TextBox 10"/>
          <p:cNvSpPr txBox="1"/>
          <p:nvPr/>
        </p:nvSpPr>
        <p:spPr>
          <a:xfrm>
            <a:off x="7358628" y="1741056"/>
            <a:ext cx="3429850" cy="120032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HK" dirty="0"/>
              <a:t>find something wrong, and correct</a:t>
            </a:r>
          </a:p>
          <a:p>
            <a:r>
              <a:rPr lang="en-HK" dirty="0"/>
              <a:t>the 2</a:t>
            </a:r>
            <a:r>
              <a:rPr lang="en-HK" baseline="30000" dirty="0"/>
              <a:t>nd</a:t>
            </a:r>
            <a:r>
              <a:rPr lang="en-HK" dirty="0"/>
              <a:t> cell, and execute it:</a:t>
            </a:r>
          </a:p>
          <a:p>
            <a:r>
              <a:rPr lang="en-HK" dirty="0">
                <a:solidFill>
                  <a:srgbClr val="FF0000"/>
                </a:solidFill>
              </a:rPr>
              <a:t>Key: we don’t need to re-execute</a:t>
            </a:r>
          </a:p>
          <a:p>
            <a:r>
              <a:rPr lang="en-HK" dirty="0">
                <a:solidFill>
                  <a:srgbClr val="FF0000"/>
                </a:solidFill>
              </a:rPr>
              <a:t>the first cell</a:t>
            </a:r>
          </a:p>
        </p:txBody>
      </p:sp>
      <p:cxnSp>
        <p:nvCxnSpPr>
          <p:cNvPr id="15" name="Elbow Connector 14"/>
          <p:cNvCxnSpPr>
            <a:stCxn id="9" idx="3"/>
            <a:endCxn id="11" idx="1"/>
          </p:cNvCxnSpPr>
          <p:nvPr/>
        </p:nvCxnSpPr>
        <p:spPr>
          <a:xfrm flipV="1">
            <a:off x="7127955" y="2341221"/>
            <a:ext cx="230673" cy="36298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stretch>
            <a:fillRect/>
          </a:stretch>
        </p:blipFill>
        <p:spPr>
          <a:xfrm>
            <a:off x="7407355" y="3104371"/>
            <a:ext cx="4985482" cy="1935462"/>
          </a:xfrm>
          <a:prstGeom prst="rect">
            <a:avLst/>
          </a:prstGeom>
        </p:spPr>
      </p:pic>
    </p:spTree>
    <p:extLst>
      <p:ext uri="{BB962C8B-B14F-4D97-AF65-F5344CB8AC3E}">
        <p14:creationId xmlns:p14="http://schemas.microsoft.com/office/powerpoint/2010/main" val="3788932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An example</a:t>
            </a:r>
            <a:endParaRPr lang="en-US" dirty="0"/>
          </a:p>
        </p:txBody>
      </p:sp>
      <p:sp>
        <p:nvSpPr>
          <p:cNvPr id="4" name="TextBox 3"/>
          <p:cNvSpPr txBox="1"/>
          <p:nvPr/>
        </p:nvSpPr>
        <p:spPr>
          <a:xfrm>
            <a:off x="744280" y="1690688"/>
            <a:ext cx="134722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HK" dirty="0"/>
              <a:t>An example:</a:t>
            </a:r>
            <a:endParaRPr lang="en-US" dirty="0"/>
          </a:p>
        </p:txBody>
      </p:sp>
      <p:pic>
        <p:nvPicPr>
          <p:cNvPr id="5" name="Picture 4"/>
          <p:cNvPicPr>
            <a:picLocks noChangeAspect="1"/>
          </p:cNvPicPr>
          <p:nvPr/>
        </p:nvPicPr>
        <p:blipFill>
          <a:blip r:embed="rId2"/>
          <a:stretch>
            <a:fillRect/>
          </a:stretch>
        </p:blipFill>
        <p:spPr>
          <a:xfrm>
            <a:off x="2569440" y="1562620"/>
            <a:ext cx="4509788" cy="1765737"/>
          </a:xfrm>
          <a:prstGeom prst="rect">
            <a:avLst/>
          </a:prstGeom>
        </p:spPr>
      </p:pic>
      <p:sp>
        <p:nvSpPr>
          <p:cNvPr id="6" name="TextBox 5"/>
          <p:cNvSpPr txBox="1"/>
          <p:nvPr/>
        </p:nvSpPr>
        <p:spPr>
          <a:xfrm>
            <a:off x="633784" y="2147039"/>
            <a:ext cx="2573080" cy="369332"/>
          </a:xfrm>
          <a:prstGeom prst="rect">
            <a:avLst/>
          </a:prstGeom>
          <a:noFill/>
        </p:spPr>
        <p:txBody>
          <a:bodyPr wrap="square" rtlCol="0">
            <a:spAutoFit/>
          </a:bodyPr>
          <a:lstStyle/>
          <a:p>
            <a:r>
              <a:rPr lang="en-HK" dirty="0"/>
              <a:t>An empty notebook</a:t>
            </a:r>
            <a:endParaRPr lang="en-US" dirty="0"/>
          </a:p>
        </p:txBody>
      </p:sp>
      <p:pic>
        <p:nvPicPr>
          <p:cNvPr id="7" name="Picture 6"/>
          <p:cNvPicPr>
            <a:picLocks noChangeAspect="1"/>
          </p:cNvPicPr>
          <p:nvPr/>
        </p:nvPicPr>
        <p:blipFill>
          <a:blip r:embed="rId3"/>
          <a:stretch>
            <a:fillRect/>
          </a:stretch>
        </p:blipFill>
        <p:spPr>
          <a:xfrm>
            <a:off x="2532708" y="3375171"/>
            <a:ext cx="4693595" cy="1664662"/>
          </a:xfrm>
          <a:prstGeom prst="rect">
            <a:avLst/>
          </a:prstGeom>
        </p:spPr>
      </p:pic>
      <p:sp>
        <p:nvSpPr>
          <p:cNvPr id="8" name="TextBox 7"/>
          <p:cNvSpPr txBox="1"/>
          <p:nvPr/>
        </p:nvSpPr>
        <p:spPr>
          <a:xfrm>
            <a:off x="628508" y="3328358"/>
            <a:ext cx="1558504" cy="646331"/>
          </a:xfrm>
          <a:prstGeom prst="rect">
            <a:avLst/>
          </a:prstGeom>
          <a:noFill/>
        </p:spPr>
        <p:txBody>
          <a:bodyPr wrap="none" rtlCol="0">
            <a:spAutoFit/>
          </a:bodyPr>
          <a:lstStyle/>
          <a:p>
            <a:r>
              <a:rPr lang="en-HK" dirty="0"/>
              <a:t>input and exec</a:t>
            </a:r>
          </a:p>
          <a:p>
            <a:r>
              <a:rPr lang="en-HK" dirty="0"/>
              <a:t>the first cell</a:t>
            </a:r>
            <a:endParaRPr lang="en-US" dirty="0"/>
          </a:p>
        </p:txBody>
      </p:sp>
      <p:pic>
        <p:nvPicPr>
          <p:cNvPr id="9" name="Picture 8"/>
          <p:cNvPicPr>
            <a:picLocks noChangeAspect="1"/>
          </p:cNvPicPr>
          <p:nvPr/>
        </p:nvPicPr>
        <p:blipFill>
          <a:blip r:embed="rId4"/>
          <a:stretch>
            <a:fillRect/>
          </a:stretch>
        </p:blipFill>
        <p:spPr>
          <a:xfrm>
            <a:off x="2569440" y="5084128"/>
            <a:ext cx="4558515" cy="1773872"/>
          </a:xfrm>
          <a:prstGeom prst="rect">
            <a:avLst/>
          </a:prstGeom>
        </p:spPr>
      </p:pic>
      <p:sp>
        <p:nvSpPr>
          <p:cNvPr id="10" name="TextBox 9"/>
          <p:cNvSpPr txBox="1"/>
          <p:nvPr/>
        </p:nvSpPr>
        <p:spPr>
          <a:xfrm>
            <a:off x="667932" y="5039833"/>
            <a:ext cx="1558504" cy="646331"/>
          </a:xfrm>
          <a:prstGeom prst="rect">
            <a:avLst/>
          </a:prstGeom>
          <a:noFill/>
        </p:spPr>
        <p:txBody>
          <a:bodyPr wrap="none" rtlCol="0">
            <a:spAutoFit/>
          </a:bodyPr>
          <a:lstStyle/>
          <a:p>
            <a:r>
              <a:rPr lang="en-HK" dirty="0"/>
              <a:t>input and exec</a:t>
            </a:r>
          </a:p>
          <a:p>
            <a:r>
              <a:rPr lang="en-HK" dirty="0"/>
              <a:t>the 2</a:t>
            </a:r>
            <a:r>
              <a:rPr lang="en-HK" baseline="30000" dirty="0"/>
              <a:t>nd</a:t>
            </a:r>
            <a:r>
              <a:rPr lang="en-HK" dirty="0"/>
              <a:t> cell</a:t>
            </a:r>
            <a:endParaRPr lang="en-US" dirty="0"/>
          </a:p>
        </p:txBody>
      </p:sp>
      <p:sp>
        <p:nvSpPr>
          <p:cNvPr id="11" name="TextBox 10"/>
          <p:cNvSpPr txBox="1"/>
          <p:nvPr/>
        </p:nvSpPr>
        <p:spPr>
          <a:xfrm>
            <a:off x="7358628" y="1741056"/>
            <a:ext cx="3429850" cy="120032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HK" dirty="0"/>
              <a:t>find something wrong, and correct</a:t>
            </a:r>
          </a:p>
          <a:p>
            <a:r>
              <a:rPr lang="en-HK" dirty="0"/>
              <a:t>the 2</a:t>
            </a:r>
            <a:r>
              <a:rPr lang="en-HK" baseline="30000" dirty="0"/>
              <a:t>nd</a:t>
            </a:r>
            <a:r>
              <a:rPr lang="en-HK" dirty="0"/>
              <a:t> cell, and execute it:</a:t>
            </a:r>
          </a:p>
          <a:p>
            <a:r>
              <a:rPr lang="en-HK" dirty="0">
                <a:solidFill>
                  <a:srgbClr val="FF0000"/>
                </a:solidFill>
              </a:rPr>
              <a:t>Key: we don’t need to re-execute</a:t>
            </a:r>
          </a:p>
          <a:p>
            <a:r>
              <a:rPr lang="en-HK" dirty="0">
                <a:solidFill>
                  <a:srgbClr val="FF0000"/>
                </a:solidFill>
              </a:rPr>
              <a:t>the first cell</a:t>
            </a:r>
          </a:p>
        </p:txBody>
      </p:sp>
      <p:cxnSp>
        <p:nvCxnSpPr>
          <p:cNvPr id="15" name="Elbow Connector 14"/>
          <p:cNvCxnSpPr>
            <a:stCxn id="9" idx="3"/>
            <a:endCxn id="11" idx="1"/>
          </p:cNvCxnSpPr>
          <p:nvPr/>
        </p:nvCxnSpPr>
        <p:spPr>
          <a:xfrm flipV="1">
            <a:off x="7127955" y="2341221"/>
            <a:ext cx="230673" cy="36298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stretch>
            <a:fillRect/>
          </a:stretch>
        </p:blipFill>
        <p:spPr>
          <a:xfrm>
            <a:off x="7407355" y="3104371"/>
            <a:ext cx="4985482" cy="1935462"/>
          </a:xfrm>
          <a:prstGeom prst="rect">
            <a:avLst/>
          </a:prstGeom>
        </p:spPr>
      </p:pic>
      <p:sp>
        <p:nvSpPr>
          <p:cNvPr id="3" name="Oval 2"/>
          <p:cNvSpPr/>
          <p:nvPr/>
        </p:nvSpPr>
        <p:spPr>
          <a:xfrm>
            <a:off x="3030279" y="1562620"/>
            <a:ext cx="978195" cy="2768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endCxn id="3" idx="7"/>
          </p:cNvCxnSpPr>
          <p:nvPr/>
        </p:nvCxnSpPr>
        <p:spPr>
          <a:xfrm flipH="1">
            <a:off x="3865221" y="1265274"/>
            <a:ext cx="494128" cy="337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59349" y="1008622"/>
            <a:ext cx="564988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HK" dirty="0"/>
              <a:t>Observe: A </a:t>
            </a:r>
            <a:r>
              <a:rPr lang="en-HK" dirty="0" err="1"/>
              <a:t>Jupyter</a:t>
            </a:r>
            <a:r>
              <a:rPr lang="en-HK" dirty="0"/>
              <a:t> notebook has extension .</a:t>
            </a:r>
            <a:r>
              <a:rPr lang="en-HK" dirty="0" err="1"/>
              <a:t>jpynb</a:t>
            </a:r>
            <a:r>
              <a:rPr lang="en-HK" dirty="0"/>
              <a:t>, not .</a:t>
            </a:r>
            <a:r>
              <a:rPr lang="en-HK" dirty="0" err="1"/>
              <a:t>py</a:t>
            </a:r>
            <a:endParaRPr lang="en-US" dirty="0"/>
          </a:p>
        </p:txBody>
      </p:sp>
    </p:spTree>
    <p:extLst>
      <p:ext uri="{BB962C8B-B14F-4D97-AF65-F5344CB8AC3E}">
        <p14:creationId xmlns:p14="http://schemas.microsoft.com/office/powerpoint/2010/main" val="2482696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About this course</a:t>
            </a:r>
            <a:endParaRPr lang="en-US" dirty="0"/>
          </a:p>
        </p:txBody>
      </p:sp>
      <p:sp>
        <p:nvSpPr>
          <p:cNvPr id="3" name="Content Placeholder 2"/>
          <p:cNvSpPr>
            <a:spLocks noGrp="1"/>
          </p:cNvSpPr>
          <p:nvPr>
            <p:ph idx="1"/>
          </p:nvPr>
        </p:nvSpPr>
        <p:spPr/>
        <p:txBody>
          <a:bodyPr>
            <a:normAutofit/>
          </a:bodyPr>
          <a:lstStyle/>
          <a:p>
            <a:r>
              <a:rPr lang="en-HK" dirty="0"/>
              <a:t>Instructor: H.F. Ting</a:t>
            </a:r>
          </a:p>
          <a:p>
            <a:r>
              <a:rPr lang="en-HK" dirty="0"/>
              <a:t>TAs: Lei Li, Lincoln C.M. CHOW</a:t>
            </a:r>
          </a:p>
          <a:p>
            <a:r>
              <a:rPr lang="en-HK" dirty="0"/>
              <a:t>Assessment</a:t>
            </a:r>
          </a:p>
          <a:p>
            <a:pPr lvl="1"/>
            <a:r>
              <a:rPr lang="en-HK" dirty="0"/>
              <a:t>One programming assignment (25%)</a:t>
            </a:r>
          </a:p>
          <a:p>
            <a:pPr lvl="1"/>
            <a:r>
              <a:rPr lang="en-HK" dirty="0"/>
              <a:t>Group project (40%)</a:t>
            </a:r>
          </a:p>
          <a:p>
            <a:pPr lvl="2"/>
            <a:r>
              <a:rPr lang="en-HK"/>
              <a:t>five </a:t>
            </a:r>
            <a:r>
              <a:rPr lang="en-HK" dirty="0"/>
              <a:t>students per group.</a:t>
            </a:r>
          </a:p>
          <a:p>
            <a:pPr lvl="2"/>
            <a:r>
              <a:rPr lang="en-HK" dirty="0"/>
              <a:t>Any topic related to ML in finance and trading is okay. Last semester, most projects are on the topics covered in the course</a:t>
            </a:r>
          </a:p>
          <a:p>
            <a:pPr lvl="2"/>
            <a:r>
              <a:rPr lang="en-HK" dirty="0"/>
              <a:t>One presentation</a:t>
            </a:r>
          </a:p>
          <a:p>
            <a:pPr lvl="2"/>
            <a:r>
              <a:rPr lang="en-HK" dirty="0"/>
              <a:t>One project report</a:t>
            </a:r>
          </a:p>
          <a:p>
            <a:pPr lvl="1"/>
            <a:r>
              <a:rPr lang="en-HK" dirty="0"/>
              <a:t>Final Exam (35%)</a:t>
            </a:r>
          </a:p>
        </p:txBody>
      </p:sp>
    </p:spTree>
    <p:extLst>
      <p:ext uri="{BB962C8B-B14F-4D97-AF65-F5344CB8AC3E}">
        <p14:creationId xmlns:p14="http://schemas.microsoft.com/office/powerpoint/2010/main" val="2271291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Why the extension </a:t>
            </a:r>
            <a:r>
              <a:rPr lang="en-HK" dirty="0" err="1"/>
              <a:t>ipynb</a:t>
            </a:r>
            <a:r>
              <a:rPr lang="en-HK" dirty="0"/>
              <a:t> </a:t>
            </a:r>
            <a:endParaRPr lang="en-US" dirty="0"/>
          </a:p>
        </p:txBody>
      </p:sp>
      <p:sp>
        <p:nvSpPr>
          <p:cNvPr id="3" name="Content Placeholder 2"/>
          <p:cNvSpPr>
            <a:spLocks noGrp="1"/>
          </p:cNvSpPr>
          <p:nvPr>
            <p:ph idx="1"/>
          </p:nvPr>
        </p:nvSpPr>
        <p:spPr/>
        <p:txBody>
          <a:bodyPr/>
          <a:lstStyle/>
          <a:p>
            <a:r>
              <a:rPr lang="en-HK" dirty="0"/>
              <a:t>Recall that </a:t>
            </a:r>
            <a:r>
              <a:rPr lang="en-HK" dirty="0" err="1"/>
              <a:t>Jupyter</a:t>
            </a:r>
            <a:r>
              <a:rPr lang="en-HK" dirty="0"/>
              <a:t> also supports the programming R and the programming language Julia.</a:t>
            </a:r>
          </a:p>
          <a:p>
            <a:r>
              <a:rPr lang="en-HK" dirty="0"/>
              <a:t>For each of the programming language, we need a backend (or engine, shell, or kernel) to run programs in that language</a:t>
            </a:r>
          </a:p>
          <a:p>
            <a:pPr lvl="1"/>
            <a:r>
              <a:rPr lang="en-HK" dirty="0"/>
              <a:t>Python:  kernel called </a:t>
            </a:r>
            <a:r>
              <a:rPr lang="en-HK" dirty="0" err="1"/>
              <a:t>iPython</a:t>
            </a:r>
            <a:endParaRPr lang="en-HK" dirty="0"/>
          </a:p>
          <a:p>
            <a:pPr lvl="1"/>
            <a:r>
              <a:rPr lang="en-HK" dirty="0"/>
              <a:t>R: kernel call </a:t>
            </a:r>
            <a:r>
              <a:rPr lang="en-HK" dirty="0" err="1"/>
              <a:t>IRkernel</a:t>
            </a:r>
            <a:endParaRPr lang="en-HK" dirty="0"/>
          </a:p>
          <a:p>
            <a:pPr lvl="1"/>
            <a:r>
              <a:rPr lang="en-HK" dirty="0"/>
              <a:t>Julia: </a:t>
            </a:r>
            <a:r>
              <a:rPr lang="en-HK" dirty="0" err="1"/>
              <a:t>IJulia</a:t>
            </a:r>
            <a:endParaRPr lang="en-US" dirty="0"/>
          </a:p>
        </p:txBody>
      </p:sp>
    </p:spTree>
    <p:extLst>
      <p:ext uri="{BB962C8B-B14F-4D97-AF65-F5344CB8AC3E}">
        <p14:creationId xmlns:p14="http://schemas.microsoft.com/office/powerpoint/2010/main" val="1798030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Another important property of </a:t>
            </a:r>
            <a:r>
              <a:rPr lang="en-HK" dirty="0" err="1"/>
              <a:t>Jupyter</a:t>
            </a:r>
            <a:r>
              <a:rPr lang="en-HK" dirty="0"/>
              <a:t> Notebook</a:t>
            </a:r>
            <a:endParaRPr lang="en-US" dirty="0"/>
          </a:p>
        </p:txBody>
      </p:sp>
      <p:sp>
        <p:nvSpPr>
          <p:cNvPr id="3" name="Content Placeholder 2"/>
          <p:cNvSpPr>
            <a:spLocks noGrp="1"/>
          </p:cNvSpPr>
          <p:nvPr>
            <p:ph idx="1"/>
          </p:nvPr>
        </p:nvSpPr>
        <p:spPr/>
        <p:txBody>
          <a:bodyPr>
            <a:normAutofit/>
          </a:bodyPr>
          <a:lstStyle/>
          <a:p>
            <a:r>
              <a:rPr lang="en-HK" sz="3200" dirty="0" err="1"/>
              <a:t>Jupyter</a:t>
            </a:r>
            <a:r>
              <a:rPr lang="en-HK" sz="3200" dirty="0"/>
              <a:t> notebook is a web-based tool.  You open and execute it using a Web browser.</a:t>
            </a:r>
          </a:p>
          <a:p>
            <a:r>
              <a:rPr lang="en-HK" sz="3200" dirty="0"/>
              <a:t>Implication:</a:t>
            </a:r>
          </a:p>
          <a:p>
            <a:pPr marL="971550" lvl="1" indent="-514350">
              <a:buFont typeface="+mj-lt"/>
              <a:buAutoNum type="arabicPeriod"/>
            </a:pPr>
            <a:r>
              <a:rPr lang="en-HK" sz="2800" dirty="0"/>
              <a:t>You can write your notebook in your local computer, but you open a Web browser (e.g., Microsoft Edge) locally to run the notebook.</a:t>
            </a:r>
          </a:p>
          <a:p>
            <a:pPr marL="971550" lvl="1" indent="-514350">
              <a:buFont typeface="+mj-lt"/>
              <a:buAutoNum type="arabicPeriod"/>
            </a:pPr>
            <a:r>
              <a:rPr lang="en-HK" sz="2800" dirty="0"/>
              <a:t>You can also write and execute your programs on some remote servers on Internet. </a:t>
            </a:r>
            <a:endParaRPr lang="en-US" sz="2800" dirty="0"/>
          </a:p>
        </p:txBody>
      </p:sp>
    </p:spTree>
    <p:extLst>
      <p:ext uri="{BB962C8B-B14F-4D97-AF65-F5344CB8AC3E}">
        <p14:creationId xmlns:p14="http://schemas.microsoft.com/office/powerpoint/2010/main" val="4031939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4653-DAB9-46AE-A7AF-583556432E55}"/>
              </a:ext>
            </a:extLst>
          </p:cNvPr>
          <p:cNvSpPr>
            <a:spLocks noGrp="1"/>
          </p:cNvSpPr>
          <p:nvPr>
            <p:ph type="title"/>
          </p:nvPr>
        </p:nvSpPr>
        <p:spPr/>
        <p:txBody>
          <a:bodyPr/>
          <a:lstStyle/>
          <a:p>
            <a:r>
              <a:rPr lang="en-US" dirty="0"/>
              <a:t>To use </a:t>
            </a:r>
            <a:r>
              <a:rPr lang="en-US" dirty="0" err="1"/>
              <a:t>Jupyter</a:t>
            </a:r>
            <a:r>
              <a:rPr lang="en-US" dirty="0"/>
              <a:t> notebooks </a:t>
            </a:r>
            <a:r>
              <a:rPr lang="en-US" dirty="0">
                <a:solidFill>
                  <a:schemeClr val="accent1">
                    <a:lumMod val="75000"/>
                  </a:schemeClr>
                </a:solidFill>
              </a:rPr>
              <a:t>locally</a:t>
            </a:r>
            <a:endParaRPr lang="en-HK" dirty="0">
              <a:solidFill>
                <a:schemeClr val="accent1">
                  <a:lumMod val="75000"/>
                </a:schemeClr>
              </a:solidFill>
            </a:endParaRPr>
          </a:p>
        </p:txBody>
      </p:sp>
      <p:sp>
        <p:nvSpPr>
          <p:cNvPr id="4" name="Content Placeholder 3">
            <a:extLst>
              <a:ext uri="{FF2B5EF4-FFF2-40B4-BE49-F238E27FC236}">
                <a16:creationId xmlns:a16="http://schemas.microsoft.com/office/drawing/2014/main" id="{2A64432D-6207-C12C-4067-570CE4271907}"/>
              </a:ext>
            </a:extLst>
          </p:cNvPr>
          <p:cNvSpPr>
            <a:spLocks noGrp="1"/>
          </p:cNvSpPr>
          <p:nvPr>
            <p:ph idx="1"/>
          </p:nvPr>
        </p:nvSpPr>
        <p:spPr/>
        <p:txBody>
          <a:bodyPr>
            <a:normAutofit/>
          </a:bodyPr>
          <a:lstStyle/>
          <a:p>
            <a:r>
              <a:rPr lang="en-HK" dirty="0"/>
              <a:t>You may install </a:t>
            </a:r>
            <a:r>
              <a:rPr lang="en-HK" dirty="0">
                <a:solidFill>
                  <a:srgbClr val="FF0000"/>
                </a:solidFill>
              </a:rPr>
              <a:t>Anaconda </a:t>
            </a:r>
            <a:r>
              <a:rPr lang="en-HK" dirty="0"/>
              <a:t>, which is a free distribution of Python packages that helps us simplify </a:t>
            </a:r>
            <a:r>
              <a:rPr lang="en-US" dirty="0"/>
              <a:t>package management and deployment</a:t>
            </a:r>
            <a:endParaRPr lang="en-HK" dirty="0"/>
          </a:p>
          <a:p>
            <a:r>
              <a:rPr lang="en-US" dirty="0"/>
              <a:t>There are more than 20,000 Python packages (libraries) in the world. This amazing array of libraries and applications covering every use case imaginable. However, when it comes to installing and using these packages, users often find themselves running into issues with missing permissions, incompatible library dependencies, and installations that break in surprising ways.  Anaconda helps solve these problems.</a:t>
            </a:r>
            <a:endParaRPr lang="en-HK" dirty="0"/>
          </a:p>
          <a:p>
            <a:pPr marL="0" indent="0">
              <a:buNone/>
            </a:pPr>
            <a:endParaRPr lang="en-HK" dirty="0"/>
          </a:p>
        </p:txBody>
      </p:sp>
    </p:spTree>
    <p:extLst>
      <p:ext uri="{BB962C8B-B14F-4D97-AF65-F5344CB8AC3E}">
        <p14:creationId xmlns:p14="http://schemas.microsoft.com/office/powerpoint/2010/main" val="751106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F801-4E18-4DE2-A28F-3F4C204B381D}"/>
              </a:ext>
            </a:extLst>
          </p:cNvPr>
          <p:cNvSpPr>
            <a:spLocks noGrp="1"/>
          </p:cNvSpPr>
          <p:nvPr>
            <p:ph type="title"/>
          </p:nvPr>
        </p:nvSpPr>
        <p:spPr/>
        <p:txBody>
          <a:bodyPr/>
          <a:lstStyle/>
          <a:p>
            <a:r>
              <a:rPr lang="en-HK" dirty="0"/>
              <a:t>Anaconda</a:t>
            </a:r>
          </a:p>
        </p:txBody>
      </p:sp>
      <p:sp>
        <p:nvSpPr>
          <p:cNvPr id="3" name="Content Placeholder 2">
            <a:extLst>
              <a:ext uri="{FF2B5EF4-FFF2-40B4-BE49-F238E27FC236}">
                <a16:creationId xmlns:a16="http://schemas.microsoft.com/office/drawing/2014/main" id="{E7B34CC5-C443-76A5-82BB-D4FB6C037132}"/>
              </a:ext>
            </a:extLst>
          </p:cNvPr>
          <p:cNvSpPr>
            <a:spLocks noGrp="1"/>
          </p:cNvSpPr>
          <p:nvPr>
            <p:ph idx="1"/>
          </p:nvPr>
        </p:nvSpPr>
        <p:spPr/>
        <p:txBody>
          <a:bodyPr/>
          <a:lstStyle/>
          <a:p>
            <a:r>
              <a:rPr lang="en-HK" sz="2800" dirty="0"/>
              <a:t>Anaconda has pre-installed around 250 useful and popular packages (i.e., software tools).</a:t>
            </a:r>
          </a:p>
          <a:p>
            <a:r>
              <a:rPr lang="en-HK" sz="2800" dirty="0"/>
              <a:t>But you need to install the other libraries yourself.  You may need some existing package manager like </a:t>
            </a:r>
            <a:r>
              <a:rPr lang="en-HK" sz="2800" dirty="0">
                <a:solidFill>
                  <a:srgbClr val="FF0000"/>
                </a:solidFill>
              </a:rPr>
              <a:t>pip</a:t>
            </a:r>
            <a:r>
              <a:rPr lang="en-HK" sz="2800" dirty="0"/>
              <a:t>, which helps us check if the package is already installed, or if it needs to be updated, to control dependencies, or to assess whether other packages are necessary (e.g. the package </a:t>
            </a:r>
            <a:r>
              <a:rPr lang="en-HK" sz="2800" dirty="0">
                <a:solidFill>
                  <a:srgbClr val="00B0F0"/>
                </a:solidFill>
              </a:rPr>
              <a:t>pandas</a:t>
            </a:r>
            <a:r>
              <a:rPr lang="en-HK" sz="2800" dirty="0"/>
              <a:t> uses a lot of functions defined in another package </a:t>
            </a:r>
            <a:r>
              <a:rPr lang="en-HK" sz="2800" dirty="0" err="1">
                <a:solidFill>
                  <a:srgbClr val="00B0F0"/>
                </a:solidFill>
              </a:rPr>
              <a:t>numpy</a:t>
            </a:r>
            <a:r>
              <a:rPr lang="en-HK" dirty="0"/>
              <a:t>, and thus to use pandas, you need to install </a:t>
            </a:r>
            <a:r>
              <a:rPr lang="en-HK" dirty="0" err="1"/>
              <a:t>numpy</a:t>
            </a:r>
            <a:r>
              <a:rPr lang="en-HK" dirty="0"/>
              <a:t> too).</a:t>
            </a:r>
          </a:p>
          <a:p>
            <a:pPr marL="0" indent="0">
              <a:buNone/>
            </a:pPr>
            <a:endParaRPr lang="en-HK" sz="2800" dirty="0"/>
          </a:p>
          <a:p>
            <a:endParaRPr lang="en-HK" sz="2800" dirty="0"/>
          </a:p>
          <a:p>
            <a:endParaRPr lang="en-HK" dirty="0"/>
          </a:p>
        </p:txBody>
      </p:sp>
    </p:spTree>
    <p:extLst>
      <p:ext uri="{BB962C8B-B14F-4D97-AF65-F5344CB8AC3E}">
        <p14:creationId xmlns:p14="http://schemas.microsoft.com/office/powerpoint/2010/main" val="2316239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285"/>
            <a:ext cx="10515600" cy="1325563"/>
          </a:xfrm>
        </p:spPr>
        <p:txBody>
          <a:bodyPr>
            <a:normAutofit/>
          </a:bodyPr>
          <a:lstStyle/>
          <a:p>
            <a:r>
              <a:rPr lang="en-HK" dirty="0"/>
              <a:t>Installing Anaconda via  </a:t>
            </a:r>
            <a:r>
              <a:rPr lang="en-HK" sz="3600" dirty="0">
                <a:solidFill>
                  <a:srgbClr val="00B0F0"/>
                </a:solidFill>
              </a:rPr>
              <a:t>https://www.anaconda.com/products/individual</a:t>
            </a:r>
            <a:endParaRPr lang="en-US" dirty="0">
              <a:solidFill>
                <a:srgbClr val="00B0F0"/>
              </a:solidFill>
            </a:endParaRPr>
          </a:p>
        </p:txBody>
      </p:sp>
      <p:pic>
        <p:nvPicPr>
          <p:cNvPr id="5" name="Picture 4"/>
          <p:cNvPicPr>
            <a:picLocks noChangeAspect="1"/>
          </p:cNvPicPr>
          <p:nvPr/>
        </p:nvPicPr>
        <p:blipFill>
          <a:blip r:embed="rId2"/>
          <a:stretch>
            <a:fillRect/>
          </a:stretch>
        </p:blipFill>
        <p:spPr>
          <a:xfrm>
            <a:off x="1357438" y="1446848"/>
            <a:ext cx="8718380" cy="4890934"/>
          </a:xfrm>
          <a:prstGeom prst="rect">
            <a:avLst/>
          </a:prstGeom>
        </p:spPr>
      </p:pic>
    </p:spTree>
    <p:extLst>
      <p:ext uri="{BB962C8B-B14F-4D97-AF65-F5344CB8AC3E}">
        <p14:creationId xmlns:p14="http://schemas.microsoft.com/office/powerpoint/2010/main" val="799672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After installing Anaconda</a:t>
            </a:r>
            <a:endParaRPr lang="en-US" dirty="0"/>
          </a:p>
        </p:txBody>
      </p:sp>
      <p:pic>
        <p:nvPicPr>
          <p:cNvPr id="4" name="Picture 3"/>
          <p:cNvPicPr>
            <a:picLocks noChangeAspect="1"/>
          </p:cNvPicPr>
          <p:nvPr/>
        </p:nvPicPr>
        <p:blipFill>
          <a:blip r:embed="rId2"/>
          <a:stretch>
            <a:fillRect/>
          </a:stretch>
        </p:blipFill>
        <p:spPr>
          <a:xfrm>
            <a:off x="1747502" y="1372289"/>
            <a:ext cx="6763694" cy="5715798"/>
          </a:xfrm>
          <a:prstGeom prst="rect">
            <a:avLst/>
          </a:prstGeom>
        </p:spPr>
      </p:pic>
      <p:sp>
        <p:nvSpPr>
          <p:cNvPr id="3" name="Oval 2"/>
          <p:cNvSpPr/>
          <p:nvPr/>
        </p:nvSpPr>
        <p:spPr>
          <a:xfrm>
            <a:off x="1820092" y="2995749"/>
            <a:ext cx="2725783" cy="321346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95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193D7-2A63-7967-33A0-5AF4A1867EB1}"/>
              </a:ext>
            </a:extLst>
          </p:cNvPr>
          <p:cNvSpPr>
            <a:spLocks noGrp="1"/>
          </p:cNvSpPr>
          <p:nvPr>
            <p:ph type="title"/>
          </p:nvPr>
        </p:nvSpPr>
        <p:spPr/>
        <p:txBody>
          <a:bodyPr/>
          <a:lstStyle/>
          <a:p>
            <a:r>
              <a:rPr lang="en-HK" dirty="0"/>
              <a:t>An example on using Anaconda</a:t>
            </a:r>
          </a:p>
        </p:txBody>
      </p:sp>
      <p:pic>
        <p:nvPicPr>
          <p:cNvPr id="4" name="Picture 3"/>
          <p:cNvPicPr>
            <a:picLocks noChangeAspect="1"/>
          </p:cNvPicPr>
          <p:nvPr/>
        </p:nvPicPr>
        <p:blipFill>
          <a:blip r:embed="rId2"/>
          <a:stretch>
            <a:fillRect/>
          </a:stretch>
        </p:blipFill>
        <p:spPr>
          <a:xfrm>
            <a:off x="706975" y="1467463"/>
            <a:ext cx="2867425" cy="5496692"/>
          </a:xfrm>
          <a:prstGeom prst="rect">
            <a:avLst/>
          </a:prstGeom>
        </p:spPr>
      </p:pic>
      <p:pic>
        <p:nvPicPr>
          <p:cNvPr id="5" name="Picture 4"/>
          <p:cNvPicPr>
            <a:picLocks noChangeAspect="1"/>
          </p:cNvPicPr>
          <p:nvPr/>
        </p:nvPicPr>
        <p:blipFill>
          <a:blip r:embed="rId3"/>
          <a:stretch>
            <a:fillRect/>
          </a:stretch>
        </p:blipFill>
        <p:spPr>
          <a:xfrm>
            <a:off x="4899205" y="1169581"/>
            <a:ext cx="6916037" cy="5264372"/>
          </a:xfrm>
          <a:prstGeom prst="rect">
            <a:avLst/>
          </a:prstGeom>
        </p:spPr>
      </p:pic>
      <p:sp>
        <p:nvSpPr>
          <p:cNvPr id="6" name="Oval 5"/>
          <p:cNvSpPr/>
          <p:nvPr/>
        </p:nvSpPr>
        <p:spPr>
          <a:xfrm>
            <a:off x="1095153" y="5816009"/>
            <a:ext cx="2296633"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3391786" y="5411972"/>
            <a:ext cx="1424763" cy="632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869172" y="3242930"/>
            <a:ext cx="1583619" cy="17055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3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4952" y="788910"/>
            <a:ext cx="5371756" cy="4867611"/>
          </a:xfrm>
          <a:prstGeom prst="rect">
            <a:avLst/>
          </a:prstGeom>
        </p:spPr>
      </p:pic>
      <p:sp>
        <p:nvSpPr>
          <p:cNvPr id="5" name="Oval 4"/>
          <p:cNvSpPr/>
          <p:nvPr/>
        </p:nvSpPr>
        <p:spPr>
          <a:xfrm>
            <a:off x="4944139" y="2169043"/>
            <a:ext cx="520995" cy="3402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5748882" y="788910"/>
            <a:ext cx="5428585" cy="4867611"/>
          </a:xfrm>
          <a:prstGeom prst="rect">
            <a:avLst/>
          </a:prstGeom>
        </p:spPr>
      </p:pic>
    </p:spTree>
    <p:extLst>
      <p:ext uri="{BB962C8B-B14F-4D97-AF65-F5344CB8AC3E}">
        <p14:creationId xmlns:p14="http://schemas.microsoft.com/office/powerpoint/2010/main" val="1869239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To run </a:t>
            </a:r>
            <a:r>
              <a:rPr lang="en-HK" dirty="0" err="1"/>
              <a:t>Jupyter</a:t>
            </a:r>
            <a:r>
              <a:rPr lang="en-HK" dirty="0"/>
              <a:t> notebooks </a:t>
            </a:r>
            <a:r>
              <a:rPr lang="en-HK" dirty="0">
                <a:solidFill>
                  <a:schemeClr val="accent1">
                    <a:lumMod val="75000"/>
                  </a:schemeClr>
                </a:solidFill>
              </a:rPr>
              <a:t>remotely</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FF0DB867-9020-49AB-9F70-8D1D9B4DDE2F}"/>
              </a:ext>
            </a:extLst>
          </p:cNvPr>
          <p:cNvSpPr>
            <a:spLocks noGrp="1"/>
          </p:cNvSpPr>
          <p:nvPr>
            <p:ph idx="1"/>
          </p:nvPr>
        </p:nvSpPr>
        <p:spPr>
          <a:xfrm>
            <a:off x="838200" y="1690688"/>
            <a:ext cx="10515600" cy="4351338"/>
          </a:xfrm>
        </p:spPr>
        <p:txBody>
          <a:bodyPr>
            <a:normAutofit/>
          </a:bodyPr>
          <a:lstStyle/>
          <a:p>
            <a:r>
              <a:rPr lang="en-HK" dirty="0"/>
              <a:t>In the last few years, Google’s </a:t>
            </a:r>
            <a:r>
              <a:rPr lang="en-HK" dirty="0" err="1"/>
              <a:t>Colaboratory</a:t>
            </a:r>
            <a:r>
              <a:rPr lang="en-HK" dirty="0"/>
              <a:t> (</a:t>
            </a:r>
            <a:r>
              <a:rPr lang="en-HK" dirty="0" err="1"/>
              <a:t>Colab</a:t>
            </a:r>
            <a:r>
              <a:rPr lang="en-HK" dirty="0"/>
              <a:t>) becomes one of the most popular cloud platform for data scientists to develop data science applications and perform data analytics. </a:t>
            </a:r>
          </a:p>
          <a:p>
            <a:r>
              <a:rPr lang="en-HK" dirty="0" err="1"/>
              <a:t>Colab</a:t>
            </a:r>
            <a:r>
              <a:rPr lang="en-HK" dirty="0"/>
              <a:t> supports an convenient environment that allows us to store our </a:t>
            </a:r>
            <a:r>
              <a:rPr lang="en-HK" dirty="0" err="1"/>
              <a:t>Jupyter</a:t>
            </a:r>
            <a:r>
              <a:rPr lang="en-HK" dirty="0"/>
              <a:t> notebooks on </a:t>
            </a:r>
            <a:r>
              <a:rPr lang="en-HK" dirty="0">
                <a:solidFill>
                  <a:schemeClr val="accent1"/>
                </a:solidFill>
              </a:rPr>
              <a:t>Google Drive</a:t>
            </a:r>
            <a:r>
              <a:rPr lang="en-HK" dirty="0"/>
              <a:t>, and execute them using Google’s cloud server.</a:t>
            </a:r>
          </a:p>
          <a:p>
            <a:r>
              <a:rPr lang="en-HK" dirty="0"/>
              <a:t>You don’t need to worry about the installation of most packages as you run your programs in its cloud, though for some special ones, you still need to install it using </a:t>
            </a:r>
            <a:r>
              <a:rPr lang="en-HK" dirty="0">
                <a:solidFill>
                  <a:schemeClr val="accent1">
                    <a:lumMod val="75000"/>
                  </a:schemeClr>
                </a:solidFill>
              </a:rPr>
              <a:t>pip</a:t>
            </a:r>
            <a:r>
              <a:rPr lang="en-HK" dirty="0"/>
              <a:t>.</a:t>
            </a:r>
            <a:endParaRPr lang="en-US" sz="2800" dirty="0"/>
          </a:p>
          <a:p>
            <a:endParaRPr lang="en-HK" dirty="0"/>
          </a:p>
        </p:txBody>
      </p:sp>
    </p:spTree>
    <p:extLst>
      <p:ext uri="{BB962C8B-B14F-4D97-AF65-F5344CB8AC3E}">
        <p14:creationId xmlns:p14="http://schemas.microsoft.com/office/powerpoint/2010/main" val="2437638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20696" y="1582431"/>
            <a:ext cx="6550723" cy="4692456"/>
          </a:xfrm>
          <a:prstGeom prst="rect">
            <a:avLst/>
          </a:prstGeom>
        </p:spPr>
      </p:pic>
      <p:sp>
        <p:nvSpPr>
          <p:cNvPr id="2" name="Title 1">
            <a:extLst>
              <a:ext uri="{FF2B5EF4-FFF2-40B4-BE49-F238E27FC236}">
                <a16:creationId xmlns:a16="http://schemas.microsoft.com/office/drawing/2014/main" id="{62CD140D-BDF3-477C-A1C4-588CE2D080F9}"/>
              </a:ext>
            </a:extLst>
          </p:cNvPr>
          <p:cNvSpPr>
            <a:spLocks noGrp="1"/>
          </p:cNvSpPr>
          <p:nvPr>
            <p:ph type="title"/>
          </p:nvPr>
        </p:nvSpPr>
        <p:spPr>
          <a:xfrm>
            <a:off x="751114" y="372608"/>
            <a:ext cx="10515600" cy="1325563"/>
          </a:xfrm>
        </p:spPr>
        <p:txBody>
          <a:bodyPr>
            <a:normAutofit/>
          </a:bodyPr>
          <a:lstStyle/>
          <a:p>
            <a:r>
              <a:rPr lang="en-HK" sz="3600" dirty="0">
                <a:latin typeface="+mn-lt"/>
              </a:rPr>
              <a:t>How to use </a:t>
            </a:r>
            <a:r>
              <a:rPr lang="en-HK" sz="3600" dirty="0" err="1">
                <a:latin typeface="+mn-lt"/>
              </a:rPr>
              <a:t>Colab</a:t>
            </a:r>
            <a:r>
              <a:rPr lang="en-HK" sz="3600" dirty="0">
                <a:latin typeface="+mn-lt"/>
              </a:rPr>
              <a:t>?</a:t>
            </a:r>
          </a:p>
        </p:txBody>
      </p:sp>
      <p:pic>
        <p:nvPicPr>
          <p:cNvPr id="4" name="Picture 3">
            <a:extLst>
              <a:ext uri="{FF2B5EF4-FFF2-40B4-BE49-F238E27FC236}">
                <a16:creationId xmlns:a16="http://schemas.microsoft.com/office/drawing/2014/main" id="{3CEA4745-4688-4128-8D51-68F9AD68BFA6}"/>
              </a:ext>
            </a:extLst>
          </p:cNvPr>
          <p:cNvPicPr>
            <a:picLocks noChangeAspect="1"/>
          </p:cNvPicPr>
          <p:nvPr/>
        </p:nvPicPr>
        <p:blipFill>
          <a:blip r:embed="rId3"/>
          <a:stretch>
            <a:fillRect/>
          </a:stretch>
        </p:blipFill>
        <p:spPr>
          <a:xfrm>
            <a:off x="838200" y="2043985"/>
            <a:ext cx="5519905" cy="4112976"/>
          </a:xfrm>
          <a:prstGeom prst="rect">
            <a:avLst/>
          </a:prstGeom>
        </p:spPr>
      </p:pic>
      <p:sp>
        <p:nvSpPr>
          <p:cNvPr id="3" name="TextBox 2"/>
          <p:cNvSpPr txBox="1"/>
          <p:nvPr/>
        </p:nvSpPr>
        <p:spPr>
          <a:xfrm>
            <a:off x="838200" y="1698171"/>
            <a:ext cx="3024867" cy="369332"/>
          </a:xfrm>
          <a:prstGeom prst="rect">
            <a:avLst/>
          </a:prstGeom>
          <a:noFill/>
        </p:spPr>
        <p:txBody>
          <a:bodyPr wrap="none" rtlCol="0">
            <a:spAutoFit/>
          </a:bodyPr>
          <a:lstStyle/>
          <a:p>
            <a:r>
              <a:rPr lang="en-US" dirty="0"/>
              <a:t>1. Sign in your Google account</a:t>
            </a:r>
          </a:p>
        </p:txBody>
      </p:sp>
    </p:spTree>
    <p:extLst>
      <p:ext uri="{BB962C8B-B14F-4D97-AF65-F5344CB8AC3E}">
        <p14:creationId xmlns:p14="http://schemas.microsoft.com/office/powerpoint/2010/main" val="401621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4AC7-6A27-4606-95A2-E67879D1D56F}"/>
              </a:ext>
            </a:extLst>
          </p:cNvPr>
          <p:cNvSpPr>
            <a:spLocks noGrp="1"/>
          </p:cNvSpPr>
          <p:nvPr>
            <p:ph type="title"/>
          </p:nvPr>
        </p:nvSpPr>
        <p:spPr/>
        <p:txBody>
          <a:bodyPr/>
          <a:lstStyle/>
          <a:p>
            <a:r>
              <a:rPr lang="en-US" dirty="0"/>
              <a:t>Topics to be covered  </a:t>
            </a:r>
            <a:endParaRPr lang="en-HK" dirty="0"/>
          </a:p>
        </p:txBody>
      </p:sp>
      <p:sp>
        <p:nvSpPr>
          <p:cNvPr id="3" name="Text Placeholder 2">
            <a:extLst>
              <a:ext uri="{FF2B5EF4-FFF2-40B4-BE49-F238E27FC236}">
                <a16:creationId xmlns:a16="http://schemas.microsoft.com/office/drawing/2014/main" id="{80FE2C0B-73DD-45E9-8039-9839F9F22936}"/>
              </a:ext>
            </a:extLst>
          </p:cNvPr>
          <p:cNvSpPr>
            <a:spLocks noGrp="1"/>
          </p:cNvSpPr>
          <p:nvPr>
            <p:ph type="body" idx="1"/>
          </p:nvPr>
        </p:nvSpPr>
        <p:spPr/>
        <p:txBody>
          <a:bodyPr>
            <a:normAutofit/>
          </a:bodyPr>
          <a:lstStyle/>
          <a:p>
            <a:pPr marL="0" indent="0" defTabSz="246451">
              <a:spcBef>
                <a:spcPts val="984"/>
              </a:spcBef>
              <a:buNone/>
              <a:defRPr sz="2160"/>
            </a:pPr>
            <a:r>
              <a:rPr lang="en-US" sz="2400" dirty="0"/>
              <a:t>Eight lectures</a:t>
            </a:r>
          </a:p>
          <a:p>
            <a:pPr lvl="1" defTabSz="246451">
              <a:spcBef>
                <a:spcPts val="984"/>
              </a:spcBef>
              <a:defRPr sz="2160"/>
            </a:pPr>
            <a:r>
              <a:rPr lang="en-US" sz="1850" dirty="0"/>
              <a:t>Basics of Data Science</a:t>
            </a:r>
          </a:p>
          <a:p>
            <a:pPr lvl="1" defTabSz="246451">
              <a:spcBef>
                <a:spcPts val="984"/>
              </a:spcBef>
              <a:defRPr sz="2160"/>
            </a:pPr>
            <a:r>
              <a:rPr lang="en-US" sz="1850" dirty="0"/>
              <a:t>Basics of Machine Learning</a:t>
            </a:r>
          </a:p>
          <a:p>
            <a:pPr lvl="1" defTabSz="246451">
              <a:spcBef>
                <a:spcPts val="984"/>
              </a:spcBef>
              <a:defRPr sz="1920"/>
            </a:pPr>
            <a:r>
              <a:rPr lang="en-US" sz="1850" dirty="0">
                <a:solidFill>
                  <a:schemeClr val="tx1"/>
                </a:solidFill>
              </a:rPr>
              <a:t>Financial fraud detection by ML</a:t>
            </a:r>
          </a:p>
          <a:p>
            <a:pPr lvl="1" defTabSz="246451">
              <a:spcBef>
                <a:spcPts val="984"/>
              </a:spcBef>
              <a:defRPr sz="1920"/>
            </a:pPr>
            <a:r>
              <a:rPr lang="en-US" sz="1850" dirty="0">
                <a:solidFill>
                  <a:schemeClr val="tx1"/>
                </a:solidFill>
              </a:rPr>
              <a:t>Financial forecasting by ML</a:t>
            </a:r>
          </a:p>
          <a:p>
            <a:pPr lvl="1" defTabSz="246451">
              <a:spcBef>
                <a:spcPts val="984"/>
              </a:spcBef>
              <a:defRPr sz="1920"/>
            </a:pPr>
            <a:r>
              <a:rPr lang="en-US" sz="1850" dirty="0">
                <a:solidFill>
                  <a:schemeClr val="tx1"/>
                </a:solidFill>
              </a:rPr>
              <a:t>Sentiment Analysis</a:t>
            </a:r>
          </a:p>
          <a:p>
            <a:pPr lvl="1" defTabSz="246451">
              <a:spcBef>
                <a:spcPts val="984"/>
              </a:spcBef>
              <a:defRPr sz="1920"/>
            </a:pPr>
            <a:r>
              <a:rPr lang="en-US" sz="1850" dirty="0">
                <a:solidFill>
                  <a:schemeClr val="tx1"/>
                </a:solidFill>
              </a:rPr>
              <a:t>Trading bot with reinforcement learning</a:t>
            </a:r>
          </a:p>
          <a:p>
            <a:pPr lvl="1" defTabSz="246451">
              <a:spcBef>
                <a:spcPts val="984"/>
              </a:spcBef>
              <a:defRPr sz="1920"/>
            </a:pPr>
            <a:r>
              <a:rPr lang="en-US" sz="1850" dirty="0">
                <a:solidFill>
                  <a:schemeClr val="tx1"/>
                </a:solidFill>
              </a:rPr>
              <a:t>Option pricing with deep learning</a:t>
            </a:r>
          </a:p>
          <a:p>
            <a:pPr marL="0" indent="0" defTabSz="246451">
              <a:spcBef>
                <a:spcPts val="984"/>
              </a:spcBef>
              <a:buNone/>
              <a:defRPr sz="1920"/>
            </a:pPr>
            <a:r>
              <a:rPr lang="en-HK" sz="2400" dirty="0">
                <a:solidFill>
                  <a:schemeClr val="tx1"/>
                </a:solidFill>
              </a:rPr>
              <a:t>Two lectures</a:t>
            </a:r>
            <a:endParaRPr lang="en-US" sz="2400" dirty="0">
              <a:solidFill>
                <a:schemeClr val="tx1"/>
              </a:solidFill>
            </a:endParaRPr>
          </a:p>
          <a:p>
            <a:pPr lvl="1" defTabSz="246451">
              <a:spcBef>
                <a:spcPts val="984"/>
              </a:spcBef>
              <a:defRPr sz="1920"/>
            </a:pPr>
            <a:r>
              <a:rPr lang="en-US" sz="1850" dirty="0">
                <a:solidFill>
                  <a:schemeClr val="tx1"/>
                </a:solidFill>
              </a:rPr>
              <a:t>Project presentations</a:t>
            </a:r>
            <a:endParaRPr lang="en-US" sz="1850" dirty="0"/>
          </a:p>
          <a:p>
            <a:endParaRPr lang="en-HK" dirty="0"/>
          </a:p>
        </p:txBody>
      </p:sp>
    </p:spTree>
    <p:extLst>
      <p:ext uri="{BB962C8B-B14F-4D97-AF65-F5344CB8AC3E}">
        <p14:creationId xmlns:p14="http://schemas.microsoft.com/office/powerpoint/2010/main" val="78171373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CEF5C5-C32F-47F2-B916-CE1A89563559}"/>
              </a:ext>
            </a:extLst>
          </p:cNvPr>
          <p:cNvSpPr>
            <a:spLocks noGrp="1"/>
          </p:cNvSpPr>
          <p:nvPr>
            <p:ph type="title"/>
          </p:nvPr>
        </p:nvSpPr>
        <p:spPr>
          <a:xfrm>
            <a:off x="645160" y="386080"/>
            <a:ext cx="10515600" cy="776288"/>
          </a:xfrm>
        </p:spPr>
        <p:txBody>
          <a:bodyPr>
            <a:normAutofit/>
          </a:bodyPr>
          <a:lstStyle/>
          <a:p>
            <a:r>
              <a:rPr lang="en-US" sz="2400" dirty="0"/>
              <a:t>2. Open google drive</a:t>
            </a:r>
            <a:endParaRPr lang="en-HK" sz="2400" dirty="0"/>
          </a:p>
        </p:txBody>
      </p:sp>
      <p:pic>
        <p:nvPicPr>
          <p:cNvPr id="6" name="Picture 5">
            <a:extLst>
              <a:ext uri="{FF2B5EF4-FFF2-40B4-BE49-F238E27FC236}">
                <a16:creationId xmlns:a16="http://schemas.microsoft.com/office/drawing/2014/main" id="{393CBDEC-64A7-427D-BCF8-DE2CB27E4EB8}"/>
              </a:ext>
            </a:extLst>
          </p:cNvPr>
          <p:cNvPicPr>
            <a:picLocks noChangeAspect="1"/>
          </p:cNvPicPr>
          <p:nvPr/>
        </p:nvPicPr>
        <p:blipFill>
          <a:blip r:embed="rId2"/>
          <a:stretch>
            <a:fillRect/>
          </a:stretch>
        </p:blipFill>
        <p:spPr>
          <a:xfrm>
            <a:off x="711200" y="1072658"/>
            <a:ext cx="11003280" cy="5488973"/>
          </a:xfrm>
          <a:prstGeom prst="rect">
            <a:avLst/>
          </a:prstGeom>
        </p:spPr>
      </p:pic>
      <p:sp>
        <p:nvSpPr>
          <p:cNvPr id="7" name="Oval 6">
            <a:extLst>
              <a:ext uri="{FF2B5EF4-FFF2-40B4-BE49-F238E27FC236}">
                <a16:creationId xmlns:a16="http://schemas.microsoft.com/office/drawing/2014/main" id="{9455D17B-E00A-4D1E-95CD-7E939389721B}"/>
              </a:ext>
            </a:extLst>
          </p:cNvPr>
          <p:cNvSpPr/>
          <p:nvPr/>
        </p:nvSpPr>
        <p:spPr>
          <a:xfrm>
            <a:off x="10607040" y="1249680"/>
            <a:ext cx="721360" cy="776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Oval 7">
            <a:extLst>
              <a:ext uri="{FF2B5EF4-FFF2-40B4-BE49-F238E27FC236}">
                <a16:creationId xmlns:a16="http://schemas.microsoft.com/office/drawing/2014/main" id="{099D50CC-6D65-4EE2-9C73-94780D86A3EC}"/>
              </a:ext>
            </a:extLst>
          </p:cNvPr>
          <p:cNvSpPr/>
          <p:nvPr/>
        </p:nvSpPr>
        <p:spPr>
          <a:xfrm>
            <a:off x="9773920" y="4907280"/>
            <a:ext cx="721360" cy="776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617025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8E37BB-9E2F-4EF5-925D-C6CD164245EC}"/>
              </a:ext>
            </a:extLst>
          </p:cNvPr>
          <p:cNvPicPr>
            <a:picLocks noChangeAspect="1"/>
          </p:cNvPicPr>
          <p:nvPr/>
        </p:nvPicPr>
        <p:blipFill>
          <a:blip r:embed="rId2"/>
          <a:stretch>
            <a:fillRect/>
          </a:stretch>
        </p:blipFill>
        <p:spPr>
          <a:xfrm>
            <a:off x="1318436" y="1043916"/>
            <a:ext cx="10873563" cy="5428365"/>
          </a:xfrm>
          <a:prstGeom prst="rect">
            <a:avLst/>
          </a:prstGeom>
        </p:spPr>
      </p:pic>
      <p:sp>
        <p:nvSpPr>
          <p:cNvPr id="6" name="TextBox 5">
            <a:extLst>
              <a:ext uri="{FF2B5EF4-FFF2-40B4-BE49-F238E27FC236}">
                <a16:creationId xmlns:a16="http://schemas.microsoft.com/office/drawing/2014/main" id="{C1CF5A74-3409-43B4-92FE-F59F42E59F1A}"/>
              </a:ext>
            </a:extLst>
          </p:cNvPr>
          <p:cNvSpPr txBox="1"/>
          <p:nvPr/>
        </p:nvSpPr>
        <p:spPr>
          <a:xfrm>
            <a:off x="685799" y="505046"/>
            <a:ext cx="3333307" cy="461665"/>
          </a:xfrm>
          <a:prstGeom prst="rect">
            <a:avLst/>
          </a:prstGeom>
          <a:noFill/>
        </p:spPr>
        <p:txBody>
          <a:bodyPr wrap="square" rtlCol="0">
            <a:spAutoFit/>
          </a:bodyPr>
          <a:lstStyle/>
          <a:p>
            <a:r>
              <a:rPr lang="en-US" sz="2400" dirty="0"/>
              <a:t>3. Create  a folder</a:t>
            </a:r>
            <a:endParaRPr lang="en-HK" sz="2400" dirty="0"/>
          </a:p>
        </p:txBody>
      </p:sp>
    </p:spTree>
    <p:extLst>
      <p:ext uri="{BB962C8B-B14F-4D97-AF65-F5344CB8AC3E}">
        <p14:creationId xmlns:p14="http://schemas.microsoft.com/office/powerpoint/2010/main" val="61880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72B4E8-99A0-4049-B009-87859F45C27F}"/>
              </a:ext>
            </a:extLst>
          </p:cNvPr>
          <p:cNvPicPr>
            <a:picLocks noChangeAspect="1"/>
          </p:cNvPicPr>
          <p:nvPr/>
        </p:nvPicPr>
        <p:blipFill>
          <a:blip r:embed="rId2"/>
          <a:stretch>
            <a:fillRect/>
          </a:stretch>
        </p:blipFill>
        <p:spPr>
          <a:xfrm>
            <a:off x="1249577" y="1135860"/>
            <a:ext cx="8087464" cy="5722140"/>
          </a:xfrm>
          <a:prstGeom prst="rect">
            <a:avLst/>
          </a:prstGeom>
        </p:spPr>
      </p:pic>
      <p:sp>
        <p:nvSpPr>
          <p:cNvPr id="6" name="TextBox 5">
            <a:extLst>
              <a:ext uri="{FF2B5EF4-FFF2-40B4-BE49-F238E27FC236}">
                <a16:creationId xmlns:a16="http://schemas.microsoft.com/office/drawing/2014/main" id="{BF12BBAC-FD1D-4080-8449-CF299CB3DFE3}"/>
              </a:ext>
            </a:extLst>
          </p:cNvPr>
          <p:cNvSpPr txBox="1"/>
          <p:nvPr/>
        </p:nvSpPr>
        <p:spPr>
          <a:xfrm>
            <a:off x="685799" y="505046"/>
            <a:ext cx="7147561" cy="461665"/>
          </a:xfrm>
          <a:prstGeom prst="rect">
            <a:avLst/>
          </a:prstGeom>
          <a:noFill/>
        </p:spPr>
        <p:txBody>
          <a:bodyPr wrap="square" rtlCol="0">
            <a:spAutoFit/>
          </a:bodyPr>
          <a:lstStyle/>
          <a:p>
            <a:r>
              <a:rPr lang="en-US" sz="2400" dirty="0"/>
              <a:t>4. Move to that folder, and create a new “</a:t>
            </a:r>
            <a:r>
              <a:rPr lang="en-US" sz="2400" dirty="0" err="1"/>
              <a:t>Colab</a:t>
            </a:r>
            <a:r>
              <a:rPr lang="en-US" sz="2400" dirty="0"/>
              <a:t>” page</a:t>
            </a:r>
            <a:endParaRPr lang="en-HK" sz="2400" dirty="0"/>
          </a:p>
        </p:txBody>
      </p:sp>
    </p:spTree>
    <p:extLst>
      <p:ext uri="{BB962C8B-B14F-4D97-AF65-F5344CB8AC3E}">
        <p14:creationId xmlns:p14="http://schemas.microsoft.com/office/powerpoint/2010/main" val="961951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0E0CDC-31A1-418F-BCEF-091476FE0B83}"/>
              </a:ext>
            </a:extLst>
          </p:cNvPr>
          <p:cNvPicPr>
            <a:picLocks noChangeAspect="1"/>
          </p:cNvPicPr>
          <p:nvPr/>
        </p:nvPicPr>
        <p:blipFill>
          <a:blip r:embed="rId2"/>
          <a:stretch>
            <a:fillRect/>
          </a:stretch>
        </p:blipFill>
        <p:spPr>
          <a:xfrm>
            <a:off x="237307" y="423443"/>
            <a:ext cx="11717385" cy="6011114"/>
          </a:xfrm>
          <a:prstGeom prst="rect">
            <a:avLst/>
          </a:prstGeom>
        </p:spPr>
      </p:pic>
      <p:sp>
        <p:nvSpPr>
          <p:cNvPr id="4" name="TextBox 3">
            <a:extLst>
              <a:ext uri="{FF2B5EF4-FFF2-40B4-BE49-F238E27FC236}">
                <a16:creationId xmlns:a16="http://schemas.microsoft.com/office/drawing/2014/main" id="{2207B1E9-FD9C-4DBD-B586-60B6D93B739C}"/>
              </a:ext>
            </a:extLst>
          </p:cNvPr>
          <p:cNvSpPr txBox="1"/>
          <p:nvPr/>
        </p:nvSpPr>
        <p:spPr>
          <a:xfrm>
            <a:off x="237307" y="423443"/>
            <a:ext cx="7147561" cy="461665"/>
          </a:xfrm>
          <a:prstGeom prst="rect">
            <a:avLst/>
          </a:prstGeom>
          <a:solidFill>
            <a:schemeClr val="bg1"/>
          </a:solidFill>
        </p:spPr>
        <p:txBody>
          <a:bodyPr wrap="square" rtlCol="0">
            <a:spAutoFit/>
          </a:bodyPr>
          <a:lstStyle/>
          <a:p>
            <a:r>
              <a:rPr lang="en-US" sz="2400" dirty="0"/>
              <a:t>4. You can input your program now</a:t>
            </a:r>
            <a:endParaRPr lang="en-HK" sz="2400" dirty="0"/>
          </a:p>
        </p:txBody>
      </p:sp>
    </p:spTree>
    <p:extLst>
      <p:ext uri="{BB962C8B-B14F-4D97-AF65-F5344CB8AC3E}">
        <p14:creationId xmlns:p14="http://schemas.microsoft.com/office/powerpoint/2010/main" val="380920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89E7E-E6E9-43A7-908B-8060D4B0209A}"/>
              </a:ext>
            </a:extLst>
          </p:cNvPr>
          <p:cNvSpPr>
            <a:spLocks noGrp="1"/>
          </p:cNvSpPr>
          <p:nvPr>
            <p:ph type="title"/>
          </p:nvPr>
        </p:nvSpPr>
        <p:spPr>
          <a:xfrm>
            <a:off x="800031" y="209196"/>
            <a:ext cx="8997111" cy="1481328"/>
          </a:xfrm>
        </p:spPr>
        <p:txBody>
          <a:bodyPr anchor="b">
            <a:noAutofit/>
          </a:bodyPr>
          <a:lstStyle/>
          <a:p>
            <a:r>
              <a:rPr lang="en-US" sz="3600" dirty="0"/>
              <a:t>Try typing and executing the following program using </a:t>
            </a:r>
            <a:r>
              <a:rPr lang="en-US" sz="3600" dirty="0" err="1"/>
              <a:t>Colab</a:t>
            </a:r>
            <a:endParaRPr lang="en-HK" sz="3600" dirty="0"/>
          </a:p>
        </p:txBody>
      </p:sp>
      <p:sp>
        <p:nvSpPr>
          <p:cNvPr id="2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56F20C-0D27-4B3B-B623-19990EEEE8EE}"/>
              </a:ext>
            </a:extLst>
          </p:cNvPr>
          <p:cNvSpPr>
            <a:spLocks noGrp="1"/>
          </p:cNvSpPr>
          <p:nvPr>
            <p:ph idx="1"/>
          </p:nvPr>
        </p:nvSpPr>
        <p:spPr>
          <a:xfrm>
            <a:off x="586956" y="1927397"/>
            <a:ext cx="7936594" cy="4509979"/>
          </a:xfrm>
        </p:spPr>
        <p:txBody>
          <a:bodyPr anchor="t">
            <a:normAutofit fontScale="92500" lnSpcReduction="10000"/>
          </a:bodyPr>
          <a:lstStyle/>
          <a:p>
            <a:pPr marL="0" indent="0">
              <a:buNone/>
            </a:pPr>
            <a:r>
              <a:rPr lang="en-US" sz="1900" dirty="0"/>
              <a:t>Purpose: To create a Pandas table.</a:t>
            </a:r>
          </a:p>
          <a:p>
            <a:pPr marL="457200" lvl="1" indent="0">
              <a:buNone/>
            </a:pPr>
            <a:endParaRPr lang="en-HK" sz="1900" dirty="0"/>
          </a:p>
          <a:p>
            <a:pPr marL="457200" lvl="1" indent="0">
              <a:buNone/>
            </a:pPr>
            <a:r>
              <a:rPr lang="en-HK" sz="1900" dirty="0"/>
              <a:t>import pandas as pd</a:t>
            </a:r>
          </a:p>
          <a:p>
            <a:pPr marL="457200" lvl="1" indent="0">
              <a:buNone/>
            </a:pPr>
            <a:r>
              <a:rPr lang="en-HK" sz="1900" dirty="0"/>
              <a:t>data = {'year': [2018, 2019, 2020,</a:t>
            </a:r>
          </a:p>
          <a:p>
            <a:pPr marL="457200" lvl="1" indent="0">
              <a:buNone/>
            </a:pPr>
            <a:r>
              <a:rPr lang="en-HK" sz="1900" dirty="0"/>
              <a:t>2018, 2019, 2020,</a:t>
            </a:r>
          </a:p>
          <a:p>
            <a:pPr marL="457200" lvl="1" indent="0">
              <a:buNone/>
            </a:pPr>
            <a:r>
              <a:rPr lang="en-HK" sz="1900" dirty="0"/>
              <a:t>2018, 2019, 2020],</a:t>
            </a:r>
          </a:p>
          <a:p>
            <a:pPr marL="457200" lvl="1" indent="0">
              <a:buNone/>
            </a:pPr>
            <a:r>
              <a:rPr lang="en-HK" sz="1900" dirty="0"/>
              <a:t>'team': ['HKU', 'HKU', 'HKU',</a:t>
            </a:r>
          </a:p>
          <a:p>
            <a:pPr marL="457200" lvl="1" indent="0">
              <a:buNone/>
            </a:pPr>
            <a:r>
              <a:rPr lang="en-HK" sz="1900" dirty="0"/>
              <a:t>'CU', 'CU', 'CU',</a:t>
            </a:r>
          </a:p>
          <a:p>
            <a:pPr marL="457200" lvl="1" indent="0">
              <a:buNone/>
            </a:pPr>
            <a:r>
              <a:rPr lang="en-HK" sz="1900" dirty="0"/>
              <a:t>'UST', 'UST', 'UST'],</a:t>
            </a:r>
          </a:p>
          <a:p>
            <a:pPr marL="457200" lvl="1" indent="0">
              <a:buNone/>
            </a:pPr>
            <a:r>
              <a:rPr lang="en-HK" sz="1900" dirty="0"/>
              <a:t>'wins': [30, 28, 32, 29, 32, 26, 21, 17, 19],</a:t>
            </a:r>
          </a:p>
          <a:p>
            <a:pPr marL="457200" lvl="1" indent="0">
              <a:buNone/>
            </a:pPr>
            <a:r>
              <a:rPr lang="en-HK" sz="1900" dirty="0"/>
              <a:t>'draws': [6, 7, 4, 5, 4, 7, 8, 10, 8],</a:t>
            </a:r>
          </a:p>
          <a:p>
            <a:pPr marL="457200" lvl="1" indent="0">
              <a:buNone/>
            </a:pPr>
            <a:r>
              <a:rPr lang="en-HK" sz="1900" dirty="0"/>
              <a:t>'losses': [2, 3, 2, 4, 2, 5, 9, 11, 11]</a:t>
            </a:r>
          </a:p>
          <a:p>
            <a:pPr marL="457200" lvl="1" indent="0">
              <a:buNone/>
            </a:pPr>
            <a:r>
              <a:rPr lang="en-HK" sz="1900" dirty="0"/>
              <a:t>}</a:t>
            </a:r>
          </a:p>
          <a:p>
            <a:pPr marL="457200" lvl="1" indent="0">
              <a:buNone/>
            </a:pPr>
            <a:r>
              <a:rPr lang="en-HK" sz="1900" dirty="0"/>
              <a:t>football = </a:t>
            </a:r>
            <a:r>
              <a:rPr lang="en-HK" sz="1900" dirty="0" err="1"/>
              <a:t>pd.DataFrame</a:t>
            </a:r>
            <a:r>
              <a:rPr lang="en-HK" sz="1900" dirty="0"/>
              <a:t>(data)</a:t>
            </a:r>
          </a:p>
          <a:p>
            <a:pPr marL="457200" lvl="1" indent="0">
              <a:buNone/>
            </a:pPr>
            <a:r>
              <a:rPr lang="en-HK" sz="1900" dirty="0"/>
              <a:t>football</a:t>
            </a:r>
          </a:p>
        </p:txBody>
      </p:sp>
      <p:pic>
        <p:nvPicPr>
          <p:cNvPr id="8" name="Picture 7">
            <a:extLst>
              <a:ext uri="{FF2B5EF4-FFF2-40B4-BE49-F238E27FC236}">
                <a16:creationId xmlns:a16="http://schemas.microsoft.com/office/drawing/2014/main" id="{C118C0F6-E9F0-4F1A-8EF9-C7B98B4DAC7E}"/>
              </a:ext>
            </a:extLst>
          </p:cNvPr>
          <p:cNvPicPr>
            <a:picLocks noChangeAspect="1"/>
          </p:cNvPicPr>
          <p:nvPr/>
        </p:nvPicPr>
        <p:blipFill>
          <a:blip r:embed="rId2"/>
          <a:stretch>
            <a:fillRect/>
          </a:stretch>
        </p:blipFill>
        <p:spPr>
          <a:xfrm>
            <a:off x="6348549" y="2500129"/>
            <a:ext cx="3189719" cy="3170090"/>
          </a:xfrm>
          <a:prstGeom prst="rect">
            <a:avLst/>
          </a:prstGeom>
        </p:spPr>
      </p:pic>
      <p:sp>
        <p:nvSpPr>
          <p:cNvPr id="4" name="TextBox 3"/>
          <p:cNvSpPr txBox="1"/>
          <p:nvPr/>
        </p:nvSpPr>
        <p:spPr>
          <a:xfrm>
            <a:off x="6348549" y="2029097"/>
            <a:ext cx="918841"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dirty="0"/>
              <a:t>Output:</a:t>
            </a:r>
            <a:endParaRPr lang="en-US" dirty="0"/>
          </a:p>
        </p:txBody>
      </p:sp>
      <p:sp>
        <p:nvSpPr>
          <p:cNvPr id="5" name="Rectangle 4"/>
          <p:cNvSpPr/>
          <p:nvPr/>
        </p:nvSpPr>
        <p:spPr>
          <a:xfrm>
            <a:off x="1001486" y="2500129"/>
            <a:ext cx="4005943" cy="37003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912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7F86-D967-4E0F-8ED3-9C5711627C0D}"/>
              </a:ext>
            </a:extLst>
          </p:cNvPr>
          <p:cNvSpPr>
            <a:spLocks noGrp="1"/>
          </p:cNvSpPr>
          <p:nvPr>
            <p:ph type="title"/>
          </p:nvPr>
        </p:nvSpPr>
        <p:spPr/>
        <p:txBody>
          <a:bodyPr/>
          <a:lstStyle/>
          <a:p>
            <a:r>
              <a:rPr lang="en-US" dirty="0"/>
              <a:t>Background knowledge</a:t>
            </a:r>
            <a:endParaRPr lang="en-HK" dirty="0"/>
          </a:p>
        </p:txBody>
      </p:sp>
      <p:sp>
        <p:nvSpPr>
          <p:cNvPr id="3" name="Text Placeholder 2">
            <a:extLst>
              <a:ext uri="{FF2B5EF4-FFF2-40B4-BE49-F238E27FC236}">
                <a16:creationId xmlns:a16="http://schemas.microsoft.com/office/drawing/2014/main" id="{064C0E65-1355-47C0-A64A-3B18824F54EF}"/>
              </a:ext>
            </a:extLst>
          </p:cNvPr>
          <p:cNvSpPr>
            <a:spLocks noGrp="1"/>
          </p:cNvSpPr>
          <p:nvPr>
            <p:ph idx="1"/>
          </p:nvPr>
        </p:nvSpPr>
        <p:spPr/>
        <p:txBody>
          <a:bodyPr/>
          <a:lstStyle/>
          <a:p>
            <a:r>
              <a:rPr lang="en-US" dirty="0"/>
              <a:t>We need enough knowledge and skill in Data Science (DS) and Machine learning (ML). </a:t>
            </a:r>
          </a:p>
          <a:p>
            <a:r>
              <a:rPr lang="en-US" dirty="0"/>
              <a:t>We will cover in the following slides some basics of DS, and in Lecture note # 2, we will cover ML basics.</a:t>
            </a:r>
          </a:p>
          <a:p>
            <a:r>
              <a:rPr lang="en-US" dirty="0"/>
              <a:t>We will use Google’s </a:t>
            </a:r>
            <a:r>
              <a:rPr lang="en-US" dirty="0" err="1"/>
              <a:t>Colab</a:t>
            </a:r>
            <a:r>
              <a:rPr lang="en-US" dirty="0"/>
              <a:t> to develop our programs.</a:t>
            </a:r>
          </a:p>
          <a:p>
            <a:r>
              <a:rPr lang="en-US" dirty="0"/>
              <a:t>Important: You need to know how to program in Python.  This course will not teach Python.</a:t>
            </a:r>
          </a:p>
        </p:txBody>
      </p:sp>
    </p:spTree>
    <p:extLst>
      <p:ext uri="{BB962C8B-B14F-4D97-AF65-F5344CB8AC3E}">
        <p14:creationId xmlns:p14="http://schemas.microsoft.com/office/powerpoint/2010/main" val="3974991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Very brief introduction on NumPy </a:t>
            </a:r>
            <a:endParaRPr lang="en-US" dirty="0"/>
          </a:p>
        </p:txBody>
      </p:sp>
      <p:sp>
        <p:nvSpPr>
          <p:cNvPr id="3" name="Content Placeholder 2"/>
          <p:cNvSpPr>
            <a:spLocks noGrp="1"/>
          </p:cNvSpPr>
          <p:nvPr>
            <p:ph idx="1"/>
          </p:nvPr>
        </p:nvSpPr>
        <p:spPr/>
        <p:txBody>
          <a:bodyPr/>
          <a:lstStyle/>
          <a:p>
            <a:r>
              <a:rPr lang="en-HK" dirty="0"/>
              <a:t>At the dawn of the Python language, developers needed to perform numerical calculations, especially when this language was being used in scientific community.</a:t>
            </a:r>
          </a:p>
          <a:p>
            <a:r>
              <a:rPr lang="en-HK" dirty="0"/>
              <a:t>Jim </a:t>
            </a:r>
            <a:r>
              <a:rPr lang="en-HK" dirty="0" err="1"/>
              <a:t>Hungunin</a:t>
            </a:r>
            <a:r>
              <a:rPr lang="en-HK" dirty="0"/>
              <a:t> developed the package </a:t>
            </a:r>
            <a:r>
              <a:rPr lang="en-HK" dirty="0">
                <a:solidFill>
                  <a:schemeClr val="accent1">
                    <a:lumMod val="75000"/>
                  </a:schemeClr>
                </a:solidFill>
              </a:rPr>
              <a:t>Numeric</a:t>
            </a:r>
            <a:r>
              <a:rPr lang="en-HK" dirty="0"/>
              <a:t> in 1995 for numeric computation, and later developed another package called </a:t>
            </a:r>
            <a:r>
              <a:rPr lang="en-HK" dirty="0" err="1">
                <a:solidFill>
                  <a:schemeClr val="accent1">
                    <a:lumMod val="75000"/>
                  </a:schemeClr>
                </a:solidFill>
              </a:rPr>
              <a:t>Numarray</a:t>
            </a:r>
            <a:r>
              <a:rPr lang="en-HK" dirty="0"/>
              <a:t>.</a:t>
            </a:r>
          </a:p>
          <a:p>
            <a:r>
              <a:rPr lang="en-HK" dirty="0"/>
              <a:t>In 2006 Travis Oliphant developed the NumPy library, which unifying the two packages.</a:t>
            </a:r>
          </a:p>
          <a:p>
            <a:r>
              <a:rPr lang="en-HK" dirty="0"/>
              <a:t>NumPy supports a wide range of functions that allow us to perform operations on arrays in a highly efficient way.</a:t>
            </a:r>
            <a:endParaRPr lang="en-US" dirty="0"/>
          </a:p>
        </p:txBody>
      </p:sp>
      <p:pic>
        <p:nvPicPr>
          <p:cNvPr id="5" name="Picture 4">
            <a:extLst>
              <a:ext uri="{FF2B5EF4-FFF2-40B4-BE49-F238E27FC236}">
                <a16:creationId xmlns:a16="http://schemas.microsoft.com/office/drawing/2014/main" id="{9AEC514B-91E4-BCBB-00B7-99C434168503}"/>
              </a:ext>
            </a:extLst>
          </p:cNvPr>
          <p:cNvPicPr>
            <a:picLocks noChangeAspect="1"/>
          </p:cNvPicPr>
          <p:nvPr/>
        </p:nvPicPr>
        <p:blipFill>
          <a:blip r:embed="rId2"/>
          <a:stretch>
            <a:fillRect/>
          </a:stretch>
        </p:blipFill>
        <p:spPr>
          <a:xfrm>
            <a:off x="8766037" y="472251"/>
            <a:ext cx="981261" cy="1131824"/>
          </a:xfrm>
          <a:prstGeom prst="rect">
            <a:avLst/>
          </a:prstGeom>
        </p:spPr>
      </p:pic>
    </p:spTree>
    <p:extLst>
      <p:ext uri="{BB962C8B-B14F-4D97-AF65-F5344CB8AC3E}">
        <p14:creationId xmlns:p14="http://schemas.microsoft.com/office/powerpoint/2010/main" val="2017134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Very brief introduction on </a:t>
            </a:r>
            <a:r>
              <a:rPr lang="en-HK" dirty="0" err="1"/>
              <a:t>NumPy</a:t>
            </a:r>
            <a:endParaRPr lang="en-US" dirty="0"/>
          </a:p>
        </p:txBody>
      </p:sp>
      <p:sp>
        <p:nvSpPr>
          <p:cNvPr id="3" name="Content Placeholder 2"/>
          <p:cNvSpPr>
            <a:spLocks noGrp="1"/>
          </p:cNvSpPr>
          <p:nvPr>
            <p:ph idx="1"/>
          </p:nvPr>
        </p:nvSpPr>
        <p:spPr/>
        <p:txBody>
          <a:bodyPr/>
          <a:lstStyle/>
          <a:p>
            <a:pPr marL="0" indent="0">
              <a:buNone/>
            </a:pPr>
            <a:r>
              <a:rPr lang="en-HK" dirty="0"/>
              <a:t>Two important features of </a:t>
            </a:r>
            <a:r>
              <a:rPr lang="en-HK" dirty="0" err="1"/>
              <a:t>NumPy</a:t>
            </a:r>
            <a:r>
              <a:rPr lang="en-HK" dirty="0"/>
              <a:t>:</a:t>
            </a:r>
          </a:p>
          <a:p>
            <a:r>
              <a:rPr lang="en-HK" dirty="0"/>
              <a:t>Major data structures: </a:t>
            </a:r>
            <a:r>
              <a:rPr lang="en-HK" dirty="0" err="1">
                <a:solidFill>
                  <a:schemeClr val="accent1">
                    <a:lumMod val="75000"/>
                  </a:schemeClr>
                </a:solidFill>
              </a:rPr>
              <a:t>Ndarray</a:t>
            </a:r>
            <a:r>
              <a:rPr lang="en-HK" dirty="0"/>
              <a:t>, </a:t>
            </a:r>
            <a:r>
              <a:rPr lang="en-HK" dirty="0" err="1"/>
              <a:t>i.e</a:t>
            </a:r>
            <a:r>
              <a:rPr lang="en-HK" dirty="0"/>
              <a:t>, Multidimensional array.  A 1-D array is like a list of numbers in Python, but you will see later that the two are very different.  A 2-D array corresponds to a table.  We will not work on 3-D, or even higher dimensional array.</a:t>
            </a:r>
          </a:p>
          <a:p>
            <a:r>
              <a:rPr lang="en-HK" dirty="0">
                <a:solidFill>
                  <a:schemeClr val="accent1">
                    <a:lumMod val="75000"/>
                  </a:schemeClr>
                </a:solidFill>
              </a:rPr>
              <a:t>Element-wise computation</a:t>
            </a:r>
            <a:r>
              <a:rPr lang="en-HK" dirty="0"/>
              <a:t>: </a:t>
            </a:r>
            <a:r>
              <a:rPr lang="en-HK" dirty="0" err="1"/>
              <a:t>NumPy</a:t>
            </a:r>
            <a:r>
              <a:rPr lang="en-HK" dirty="0"/>
              <a:t> provides a set of functions for performing element-wise computation with arrays and mathematical operations between arrays. (More details about element-wise computation will be given a few slides later.)</a:t>
            </a:r>
          </a:p>
        </p:txBody>
      </p:sp>
      <p:pic>
        <p:nvPicPr>
          <p:cNvPr id="4" name="Picture 3">
            <a:extLst>
              <a:ext uri="{FF2B5EF4-FFF2-40B4-BE49-F238E27FC236}">
                <a16:creationId xmlns:a16="http://schemas.microsoft.com/office/drawing/2014/main" id="{E0DE3C1F-C06A-A66F-CC43-3EB88912C3C7}"/>
              </a:ext>
            </a:extLst>
          </p:cNvPr>
          <p:cNvPicPr>
            <a:picLocks noChangeAspect="1"/>
          </p:cNvPicPr>
          <p:nvPr/>
        </p:nvPicPr>
        <p:blipFill>
          <a:blip r:embed="rId2"/>
          <a:stretch>
            <a:fillRect/>
          </a:stretch>
        </p:blipFill>
        <p:spPr>
          <a:xfrm>
            <a:off x="8766037" y="472251"/>
            <a:ext cx="981261" cy="1131824"/>
          </a:xfrm>
          <a:prstGeom prst="rect">
            <a:avLst/>
          </a:prstGeom>
        </p:spPr>
      </p:pic>
    </p:spTree>
    <p:extLst>
      <p:ext uri="{BB962C8B-B14F-4D97-AF65-F5344CB8AC3E}">
        <p14:creationId xmlns:p14="http://schemas.microsoft.com/office/powerpoint/2010/main" val="421652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Some basic functions</a:t>
            </a:r>
            <a:endParaRPr lang="en-US" dirty="0"/>
          </a:p>
        </p:txBody>
      </p:sp>
      <p:pic>
        <p:nvPicPr>
          <p:cNvPr id="4" name="Picture 3"/>
          <p:cNvPicPr>
            <a:picLocks noChangeAspect="1"/>
          </p:cNvPicPr>
          <p:nvPr/>
        </p:nvPicPr>
        <p:blipFill>
          <a:blip r:embed="rId2"/>
          <a:stretch>
            <a:fillRect/>
          </a:stretch>
        </p:blipFill>
        <p:spPr>
          <a:xfrm>
            <a:off x="937437" y="1421184"/>
            <a:ext cx="7935432" cy="5249008"/>
          </a:xfrm>
          <a:prstGeom prst="rect">
            <a:avLst/>
          </a:prstGeom>
        </p:spPr>
      </p:pic>
    </p:spTree>
    <p:extLst>
      <p:ext uri="{BB962C8B-B14F-4D97-AF65-F5344CB8AC3E}">
        <p14:creationId xmlns:p14="http://schemas.microsoft.com/office/powerpoint/2010/main" val="4214339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Simple ways to initialize an </a:t>
            </a:r>
            <a:r>
              <a:rPr lang="en-HK" dirty="0" err="1"/>
              <a:t>ndarray</a:t>
            </a:r>
            <a:endParaRPr lang="en-US" dirty="0"/>
          </a:p>
        </p:txBody>
      </p:sp>
      <p:pic>
        <p:nvPicPr>
          <p:cNvPr id="4" name="Picture 3"/>
          <p:cNvPicPr>
            <a:picLocks noChangeAspect="1"/>
          </p:cNvPicPr>
          <p:nvPr/>
        </p:nvPicPr>
        <p:blipFill>
          <a:blip r:embed="rId2"/>
          <a:stretch>
            <a:fillRect/>
          </a:stretch>
        </p:blipFill>
        <p:spPr>
          <a:xfrm>
            <a:off x="1021061" y="1428316"/>
            <a:ext cx="5092660" cy="5020496"/>
          </a:xfrm>
          <a:prstGeom prst="rect">
            <a:avLst/>
          </a:prstGeom>
        </p:spPr>
      </p:pic>
      <p:pic>
        <p:nvPicPr>
          <p:cNvPr id="5" name="Picture 4"/>
          <p:cNvPicPr>
            <a:picLocks noChangeAspect="1"/>
          </p:cNvPicPr>
          <p:nvPr/>
        </p:nvPicPr>
        <p:blipFill>
          <a:blip r:embed="rId3"/>
          <a:stretch>
            <a:fillRect/>
          </a:stretch>
        </p:blipFill>
        <p:spPr>
          <a:xfrm>
            <a:off x="7123537" y="1428316"/>
            <a:ext cx="3962953" cy="2191056"/>
          </a:xfrm>
          <a:prstGeom prst="rect">
            <a:avLst/>
          </a:prstGeom>
        </p:spPr>
      </p:pic>
    </p:spTree>
    <p:extLst>
      <p:ext uri="{BB962C8B-B14F-4D97-AF65-F5344CB8AC3E}">
        <p14:creationId xmlns:p14="http://schemas.microsoft.com/office/powerpoint/2010/main" val="2036922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64AA-6EF4-655F-D902-5235E24DF9DE}"/>
              </a:ext>
            </a:extLst>
          </p:cNvPr>
          <p:cNvSpPr>
            <a:spLocks noGrp="1"/>
          </p:cNvSpPr>
          <p:nvPr>
            <p:ph type="title"/>
          </p:nvPr>
        </p:nvSpPr>
        <p:spPr/>
        <p:txBody>
          <a:bodyPr/>
          <a:lstStyle/>
          <a:p>
            <a:r>
              <a:rPr lang="en-HK" dirty="0"/>
              <a:t>Tentative schedule for the coursework</a:t>
            </a:r>
          </a:p>
        </p:txBody>
      </p:sp>
      <p:sp>
        <p:nvSpPr>
          <p:cNvPr id="3" name="Content Placeholder 2">
            <a:extLst>
              <a:ext uri="{FF2B5EF4-FFF2-40B4-BE49-F238E27FC236}">
                <a16:creationId xmlns:a16="http://schemas.microsoft.com/office/drawing/2014/main" id="{A9F8C7F0-B2AC-2965-92C3-2174F3AE8081}"/>
              </a:ext>
            </a:extLst>
          </p:cNvPr>
          <p:cNvSpPr>
            <a:spLocks noGrp="1"/>
          </p:cNvSpPr>
          <p:nvPr>
            <p:ph idx="1"/>
          </p:nvPr>
        </p:nvSpPr>
        <p:spPr/>
        <p:txBody>
          <a:bodyPr>
            <a:normAutofit lnSpcReduction="10000"/>
          </a:bodyPr>
          <a:lstStyle/>
          <a:p>
            <a:r>
              <a:rPr lang="en-US" sz="2400" dirty="0">
                <a:solidFill>
                  <a:srgbClr val="000000"/>
                </a:solidFill>
                <a:effectLst/>
              </a:rPr>
              <a:t>Sep 21 last day to form your project groups (Sep 22 finalize member list of project groups)</a:t>
            </a:r>
          </a:p>
          <a:p>
            <a:r>
              <a:rPr lang="en-US" sz="2400" dirty="0">
                <a:solidFill>
                  <a:srgbClr val="000000"/>
                </a:solidFill>
                <a:effectLst/>
              </a:rPr>
              <a:t>Sep 28 submit title of project &amp; name of group leader</a:t>
            </a:r>
          </a:p>
          <a:p>
            <a:r>
              <a:rPr lang="en-US" sz="2400" dirty="0">
                <a:solidFill>
                  <a:srgbClr val="000000"/>
                </a:solidFill>
                <a:effectLst/>
              </a:rPr>
              <a:t>Oct 5 release of Assignment 1</a:t>
            </a:r>
          </a:p>
          <a:p>
            <a:r>
              <a:rPr lang="en-US" sz="2400" dirty="0">
                <a:solidFill>
                  <a:srgbClr val="000000"/>
                </a:solidFill>
                <a:effectLst/>
              </a:rPr>
              <a:t>Nov 2 due date of Assignment 1</a:t>
            </a:r>
          </a:p>
          <a:p>
            <a:r>
              <a:rPr lang="en-US" sz="2400" dirty="0">
                <a:solidFill>
                  <a:srgbClr val="000000"/>
                </a:solidFill>
                <a:effectLst/>
              </a:rPr>
              <a:t>Nov 9 and Nov 16 Project presentation days</a:t>
            </a:r>
          </a:p>
          <a:p>
            <a:r>
              <a:rPr lang="en-US" sz="2400" dirty="0">
                <a:solidFill>
                  <a:srgbClr val="000000"/>
                </a:solidFill>
                <a:effectLst/>
              </a:rPr>
              <a:t>Nov 30 due date of project reports (only one report per group)</a:t>
            </a:r>
            <a:br>
              <a:rPr lang="en-US" sz="3600" dirty="0"/>
            </a:br>
            <a:endParaRPr lang="en-US" sz="3600" dirty="0"/>
          </a:p>
          <a:p>
            <a:r>
              <a:rPr lang="en-HK" sz="2200" dirty="0">
                <a:solidFill>
                  <a:schemeClr val="accent2">
                    <a:lumMod val="75000"/>
                  </a:schemeClr>
                </a:solidFill>
              </a:rPr>
              <a:t>Note: Each project report must include a section on the workload distribution, and this section must be agreed and signed by all members.  Also, we will use Turnitin to scan the reports.</a:t>
            </a:r>
          </a:p>
        </p:txBody>
      </p:sp>
    </p:spTree>
    <p:extLst>
      <p:ext uri="{BB962C8B-B14F-4D97-AF65-F5344CB8AC3E}">
        <p14:creationId xmlns:p14="http://schemas.microsoft.com/office/powerpoint/2010/main" val="2369604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HK" dirty="0"/>
              <a:t>Constructing a 2-D (or even higher dimension) by “reshaping” a 1-D array.</a:t>
            </a:r>
            <a:endParaRPr lang="en-US" dirty="0"/>
          </a:p>
        </p:txBody>
      </p:sp>
      <p:pic>
        <p:nvPicPr>
          <p:cNvPr id="4" name="Picture 3"/>
          <p:cNvPicPr>
            <a:picLocks noChangeAspect="1"/>
          </p:cNvPicPr>
          <p:nvPr/>
        </p:nvPicPr>
        <p:blipFill>
          <a:blip r:embed="rId2"/>
          <a:stretch>
            <a:fillRect/>
          </a:stretch>
        </p:blipFill>
        <p:spPr>
          <a:xfrm>
            <a:off x="838200" y="2049035"/>
            <a:ext cx="4706007" cy="2419688"/>
          </a:xfrm>
          <a:prstGeom prst="rect">
            <a:avLst/>
          </a:prstGeom>
        </p:spPr>
      </p:pic>
      <p:pic>
        <p:nvPicPr>
          <p:cNvPr id="5" name="Picture 4"/>
          <p:cNvPicPr>
            <a:picLocks noChangeAspect="1"/>
          </p:cNvPicPr>
          <p:nvPr/>
        </p:nvPicPr>
        <p:blipFill>
          <a:blip r:embed="rId3"/>
          <a:stretch>
            <a:fillRect/>
          </a:stretch>
        </p:blipFill>
        <p:spPr>
          <a:xfrm>
            <a:off x="6640373" y="2049035"/>
            <a:ext cx="3057952" cy="1076475"/>
          </a:xfrm>
          <a:prstGeom prst="rect">
            <a:avLst/>
          </a:prstGeom>
        </p:spPr>
      </p:pic>
      <p:pic>
        <p:nvPicPr>
          <p:cNvPr id="7" name="Picture 6"/>
          <p:cNvPicPr>
            <a:picLocks noChangeAspect="1"/>
          </p:cNvPicPr>
          <p:nvPr/>
        </p:nvPicPr>
        <p:blipFill>
          <a:blip r:embed="rId4"/>
          <a:stretch>
            <a:fillRect/>
          </a:stretch>
        </p:blipFill>
        <p:spPr>
          <a:xfrm>
            <a:off x="6640373" y="3927925"/>
            <a:ext cx="4658375" cy="2000529"/>
          </a:xfrm>
          <a:prstGeom prst="rect">
            <a:avLst/>
          </a:prstGeom>
        </p:spPr>
      </p:pic>
      <p:sp>
        <p:nvSpPr>
          <p:cNvPr id="8" name="TextBox 7"/>
          <p:cNvSpPr txBox="1"/>
          <p:nvPr/>
        </p:nvSpPr>
        <p:spPr>
          <a:xfrm rot="5400000">
            <a:off x="7974423" y="3234330"/>
            <a:ext cx="389850" cy="584775"/>
          </a:xfrm>
          <a:prstGeom prst="rect">
            <a:avLst/>
          </a:prstGeom>
          <a:noFill/>
        </p:spPr>
        <p:txBody>
          <a:bodyPr wrap="none" rtlCol="0">
            <a:spAutoFit/>
          </a:bodyPr>
          <a:lstStyle/>
          <a:p>
            <a:r>
              <a:rPr lang="en-HK" sz="3200" dirty="0"/>
              <a:t>=</a:t>
            </a:r>
            <a:endParaRPr lang="en-US" sz="3200" dirty="0"/>
          </a:p>
        </p:txBody>
      </p:sp>
      <p:cxnSp>
        <p:nvCxnSpPr>
          <p:cNvPr id="10" name="Straight Arrow Connector 9"/>
          <p:cNvCxnSpPr/>
          <p:nvPr/>
        </p:nvCxnSpPr>
        <p:spPr>
          <a:xfrm flipV="1">
            <a:off x="4922874" y="2700670"/>
            <a:ext cx="1717499" cy="1020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73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Element-wise operations</a:t>
            </a:r>
            <a:endParaRPr lang="en-US" dirty="0"/>
          </a:p>
        </p:txBody>
      </p:sp>
      <p:sp>
        <p:nvSpPr>
          <p:cNvPr id="3" name="Content Placeholder 2"/>
          <p:cNvSpPr>
            <a:spLocks noGrp="1"/>
          </p:cNvSpPr>
          <p:nvPr>
            <p:ph idx="1"/>
          </p:nvPr>
        </p:nvSpPr>
        <p:spPr/>
        <p:txBody>
          <a:bodyPr/>
          <a:lstStyle/>
          <a:p>
            <a:pPr marL="0" indent="0">
              <a:buNone/>
            </a:pPr>
            <a:r>
              <a:rPr lang="en-HK" dirty="0"/>
              <a:t>An </a:t>
            </a:r>
            <a:r>
              <a:rPr lang="en-HK" dirty="0" err="1"/>
              <a:t>ndarray</a:t>
            </a:r>
            <a:r>
              <a:rPr lang="en-HK" dirty="0"/>
              <a:t> is very different from the standard Python list:</a:t>
            </a:r>
            <a:endParaRPr lang="en-US" dirty="0"/>
          </a:p>
        </p:txBody>
      </p:sp>
      <p:pic>
        <p:nvPicPr>
          <p:cNvPr id="4" name="Picture 3"/>
          <p:cNvPicPr>
            <a:picLocks noChangeAspect="1"/>
          </p:cNvPicPr>
          <p:nvPr/>
        </p:nvPicPr>
        <p:blipFill>
          <a:blip r:embed="rId2"/>
          <a:stretch>
            <a:fillRect/>
          </a:stretch>
        </p:blipFill>
        <p:spPr>
          <a:xfrm>
            <a:off x="838199" y="2312207"/>
            <a:ext cx="3988981" cy="3760106"/>
          </a:xfrm>
          <a:prstGeom prst="rect">
            <a:avLst/>
          </a:prstGeom>
        </p:spPr>
      </p:pic>
    </p:spTree>
    <p:extLst>
      <p:ext uri="{BB962C8B-B14F-4D97-AF65-F5344CB8AC3E}">
        <p14:creationId xmlns:p14="http://schemas.microsoft.com/office/powerpoint/2010/main" val="3567749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More functions</a:t>
            </a:r>
            <a:endParaRPr lang="en-US" dirty="0"/>
          </a:p>
        </p:txBody>
      </p:sp>
      <p:pic>
        <p:nvPicPr>
          <p:cNvPr id="4" name="Picture 3"/>
          <p:cNvPicPr>
            <a:picLocks noChangeAspect="1"/>
          </p:cNvPicPr>
          <p:nvPr/>
        </p:nvPicPr>
        <p:blipFill>
          <a:blip r:embed="rId2"/>
          <a:stretch>
            <a:fillRect/>
          </a:stretch>
        </p:blipFill>
        <p:spPr>
          <a:xfrm>
            <a:off x="758502" y="1604342"/>
            <a:ext cx="5142568" cy="2303802"/>
          </a:xfrm>
          <a:prstGeom prst="rect">
            <a:avLst/>
          </a:prstGeom>
        </p:spPr>
      </p:pic>
      <p:pic>
        <p:nvPicPr>
          <p:cNvPr id="5" name="Picture 4"/>
          <p:cNvPicPr>
            <a:picLocks noChangeAspect="1"/>
          </p:cNvPicPr>
          <p:nvPr/>
        </p:nvPicPr>
        <p:blipFill>
          <a:blip r:embed="rId3"/>
          <a:stretch>
            <a:fillRect/>
          </a:stretch>
        </p:blipFill>
        <p:spPr>
          <a:xfrm>
            <a:off x="6096001" y="1604342"/>
            <a:ext cx="5257800" cy="2143490"/>
          </a:xfrm>
          <a:prstGeom prst="rect">
            <a:avLst/>
          </a:prstGeom>
        </p:spPr>
      </p:pic>
    </p:spTree>
    <p:extLst>
      <p:ext uri="{BB962C8B-B14F-4D97-AF65-F5344CB8AC3E}">
        <p14:creationId xmlns:p14="http://schemas.microsoft.com/office/powerpoint/2010/main" val="2600091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Operations on 2-D </a:t>
            </a:r>
            <a:r>
              <a:rPr lang="en-HK" dirty="0" err="1"/>
              <a:t>ndarray</a:t>
            </a:r>
            <a:endParaRPr lang="en-US" dirty="0"/>
          </a:p>
        </p:txBody>
      </p:sp>
      <p:pic>
        <p:nvPicPr>
          <p:cNvPr id="4" name="Picture 3"/>
          <p:cNvPicPr>
            <a:picLocks noChangeAspect="1"/>
          </p:cNvPicPr>
          <p:nvPr/>
        </p:nvPicPr>
        <p:blipFill>
          <a:blip r:embed="rId2"/>
          <a:stretch>
            <a:fillRect/>
          </a:stretch>
        </p:blipFill>
        <p:spPr>
          <a:xfrm>
            <a:off x="838199" y="1843049"/>
            <a:ext cx="4661567" cy="4238774"/>
          </a:xfrm>
          <a:prstGeom prst="rect">
            <a:avLst/>
          </a:prstGeom>
        </p:spPr>
      </p:pic>
    </p:spTree>
    <p:extLst>
      <p:ext uri="{BB962C8B-B14F-4D97-AF65-F5344CB8AC3E}">
        <p14:creationId xmlns:p14="http://schemas.microsoft.com/office/powerpoint/2010/main" val="3159707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Indexing and slicing an </a:t>
            </a:r>
            <a:r>
              <a:rPr lang="en-HK" dirty="0" err="1"/>
              <a:t>ndarray</a:t>
            </a:r>
            <a:endParaRPr lang="en-US" dirty="0"/>
          </a:p>
        </p:txBody>
      </p:sp>
      <p:sp>
        <p:nvSpPr>
          <p:cNvPr id="3" name="Content Placeholder 2"/>
          <p:cNvSpPr>
            <a:spLocks noGrp="1"/>
          </p:cNvSpPr>
          <p:nvPr>
            <p:ph idx="1"/>
          </p:nvPr>
        </p:nvSpPr>
        <p:spPr>
          <a:xfrm>
            <a:off x="838200" y="1825625"/>
            <a:ext cx="4414284" cy="4351338"/>
          </a:xfrm>
        </p:spPr>
        <p:txBody>
          <a:bodyPr/>
          <a:lstStyle/>
          <a:p>
            <a:r>
              <a:rPr lang="en-HK" dirty="0"/>
              <a:t>Just like a Python list, we can access an </a:t>
            </a:r>
            <a:r>
              <a:rPr lang="en-HK" dirty="0" err="1"/>
              <a:t>ndarray</a:t>
            </a:r>
            <a:r>
              <a:rPr lang="en-HK" dirty="0"/>
              <a:t> by indexing or by slicing.</a:t>
            </a:r>
          </a:p>
          <a:p>
            <a:endParaRPr lang="en-US" dirty="0"/>
          </a:p>
        </p:txBody>
      </p:sp>
      <p:pic>
        <p:nvPicPr>
          <p:cNvPr id="4" name="Picture 3"/>
          <p:cNvPicPr>
            <a:picLocks noChangeAspect="1"/>
          </p:cNvPicPr>
          <p:nvPr/>
        </p:nvPicPr>
        <p:blipFill>
          <a:blip r:embed="rId2"/>
          <a:stretch>
            <a:fillRect/>
          </a:stretch>
        </p:blipFill>
        <p:spPr>
          <a:xfrm>
            <a:off x="5813767" y="1825625"/>
            <a:ext cx="3562847" cy="3820058"/>
          </a:xfrm>
          <a:prstGeom prst="rect">
            <a:avLst/>
          </a:prstGeom>
        </p:spPr>
      </p:pic>
    </p:spTree>
    <p:extLst>
      <p:ext uri="{BB962C8B-B14F-4D97-AF65-F5344CB8AC3E}">
        <p14:creationId xmlns:p14="http://schemas.microsoft.com/office/powerpoint/2010/main" val="3921958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Indexing and slicing an </a:t>
            </a:r>
            <a:r>
              <a:rPr lang="en-HK" dirty="0" err="1"/>
              <a:t>ndarray</a:t>
            </a:r>
            <a:endParaRPr lang="en-US" dirty="0"/>
          </a:p>
        </p:txBody>
      </p:sp>
      <p:sp>
        <p:nvSpPr>
          <p:cNvPr id="3" name="Content Placeholder 2"/>
          <p:cNvSpPr>
            <a:spLocks noGrp="1"/>
          </p:cNvSpPr>
          <p:nvPr>
            <p:ph idx="1"/>
          </p:nvPr>
        </p:nvSpPr>
        <p:spPr>
          <a:xfrm>
            <a:off x="838200" y="1765710"/>
            <a:ext cx="7580586" cy="4351338"/>
          </a:xfrm>
        </p:spPr>
        <p:txBody>
          <a:bodyPr/>
          <a:lstStyle/>
          <a:p>
            <a:r>
              <a:rPr lang="en-HK" dirty="0"/>
              <a:t>Positive and Negative indices</a:t>
            </a:r>
          </a:p>
          <a:p>
            <a:pPr lvl="1"/>
            <a:r>
              <a:rPr lang="en-HK" dirty="0"/>
              <a:t>We can access any specific element in an </a:t>
            </a:r>
            <a:r>
              <a:rPr lang="en-HK" dirty="0" err="1"/>
              <a:t>ndarray</a:t>
            </a:r>
            <a:r>
              <a:rPr lang="en-HK" dirty="0"/>
              <a:t> by its positive index </a:t>
            </a:r>
            <a:r>
              <a:rPr lang="en-HK" i="1" dirty="0"/>
              <a:t>p </a:t>
            </a:r>
            <a:r>
              <a:rPr lang="en-HK" dirty="0"/>
              <a:t>and its negative index </a:t>
            </a:r>
            <a:r>
              <a:rPr lang="en-HK" i="1" dirty="0"/>
              <a:t>n</a:t>
            </a:r>
          </a:p>
          <a:p>
            <a:pPr lvl="1"/>
            <a:endParaRPr lang="en-HK" i="1" dirty="0"/>
          </a:p>
          <a:p>
            <a:pPr lvl="1"/>
            <a:endParaRPr lang="en-HK" i="1" dirty="0"/>
          </a:p>
          <a:p>
            <a:pPr lvl="1"/>
            <a:endParaRPr lang="en-HK" i="1" dirty="0"/>
          </a:p>
          <a:p>
            <a:pPr lvl="1"/>
            <a:endParaRPr lang="en-HK" i="1" dirty="0"/>
          </a:p>
          <a:p>
            <a:pPr lvl="1"/>
            <a:endParaRPr lang="en-HK" i="1" dirty="0"/>
          </a:p>
          <a:p>
            <a:pPr lvl="1"/>
            <a:endParaRPr lang="en-HK" i="1" dirty="0"/>
          </a:p>
          <a:p>
            <a:pPr lvl="1"/>
            <a:r>
              <a:rPr lang="en-HK" dirty="0"/>
              <a:t>Relationship between n and p:  p = n + </a:t>
            </a:r>
            <a:r>
              <a:rPr lang="en-HK" dirty="0" err="1"/>
              <a:t>len</a:t>
            </a:r>
            <a:r>
              <a:rPr lang="en-HK" dirty="0"/>
              <a:t>(a)</a:t>
            </a:r>
          </a:p>
          <a:p>
            <a:endParaRPr lang="en-US" dirty="0"/>
          </a:p>
        </p:txBody>
      </p:sp>
      <p:graphicFrame>
        <p:nvGraphicFramePr>
          <p:cNvPr id="5" name="Table 5">
            <a:extLst>
              <a:ext uri="{FF2B5EF4-FFF2-40B4-BE49-F238E27FC236}">
                <a16:creationId xmlns:a16="http://schemas.microsoft.com/office/drawing/2014/main" id="{505E199E-C95F-C84B-5F27-AEA6D5CEBF05}"/>
              </a:ext>
            </a:extLst>
          </p:cNvPr>
          <p:cNvGraphicFramePr>
            <a:graphicFrameLocks noGrp="1"/>
          </p:cNvGraphicFramePr>
          <p:nvPr>
            <p:extLst>
              <p:ext uri="{D42A27DB-BD31-4B8C-83A1-F6EECF244321}">
                <p14:modId xmlns:p14="http://schemas.microsoft.com/office/powerpoint/2010/main" val="2030188675"/>
              </p:ext>
            </p:extLst>
          </p:nvPr>
        </p:nvGraphicFramePr>
        <p:xfrm>
          <a:off x="970456" y="3941379"/>
          <a:ext cx="8127999" cy="110744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990014222"/>
                    </a:ext>
                  </a:extLst>
                </a:gridCol>
                <a:gridCol w="903111">
                  <a:extLst>
                    <a:ext uri="{9D8B030D-6E8A-4147-A177-3AD203B41FA5}">
                      <a16:colId xmlns:a16="http://schemas.microsoft.com/office/drawing/2014/main" val="164167087"/>
                    </a:ext>
                  </a:extLst>
                </a:gridCol>
                <a:gridCol w="903111">
                  <a:extLst>
                    <a:ext uri="{9D8B030D-6E8A-4147-A177-3AD203B41FA5}">
                      <a16:colId xmlns:a16="http://schemas.microsoft.com/office/drawing/2014/main" val="1717991804"/>
                    </a:ext>
                  </a:extLst>
                </a:gridCol>
                <a:gridCol w="903111">
                  <a:extLst>
                    <a:ext uri="{9D8B030D-6E8A-4147-A177-3AD203B41FA5}">
                      <a16:colId xmlns:a16="http://schemas.microsoft.com/office/drawing/2014/main" val="1115906633"/>
                    </a:ext>
                  </a:extLst>
                </a:gridCol>
                <a:gridCol w="903111">
                  <a:extLst>
                    <a:ext uri="{9D8B030D-6E8A-4147-A177-3AD203B41FA5}">
                      <a16:colId xmlns:a16="http://schemas.microsoft.com/office/drawing/2014/main" val="2611934455"/>
                    </a:ext>
                  </a:extLst>
                </a:gridCol>
                <a:gridCol w="903111">
                  <a:extLst>
                    <a:ext uri="{9D8B030D-6E8A-4147-A177-3AD203B41FA5}">
                      <a16:colId xmlns:a16="http://schemas.microsoft.com/office/drawing/2014/main" val="1166947879"/>
                    </a:ext>
                  </a:extLst>
                </a:gridCol>
                <a:gridCol w="903111">
                  <a:extLst>
                    <a:ext uri="{9D8B030D-6E8A-4147-A177-3AD203B41FA5}">
                      <a16:colId xmlns:a16="http://schemas.microsoft.com/office/drawing/2014/main" val="4231940333"/>
                    </a:ext>
                  </a:extLst>
                </a:gridCol>
                <a:gridCol w="903111">
                  <a:extLst>
                    <a:ext uri="{9D8B030D-6E8A-4147-A177-3AD203B41FA5}">
                      <a16:colId xmlns:a16="http://schemas.microsoft.com/office/drawing/2014/main" val="1470448403"/>
                    </a:ext>
                  </a:extLst>
                </a:gridCol>
                <a:gridCol w="903111">
                  <a:extLst>
                    <a:ext uri="{9D8B030D-6E8A-4147-A177-3AD203B41FA5}">
                      <a16:colId xmlns:a16="http://schemas.microsoft.com/office/drawing/2014/main" val="3319049187"/>
                    </a:ext>
                  </a:extLst>
                </a:gridCol>
              </a:tblGrid>
              <a:tr h="281210">
                <a:tc>
                  <a:txBody>
                    <a:bodyPr/>
                    <a:lstStyle/>
                    <a:p>
                      <a:r>
                        <a:rPr lang="en-HK" dirty="0"/>
                        <a:t>1.1</a:t>
                      </a:r>
                    </a:p>
                  </a:txBody>
                  <a:tcPr/>
                </a:tc>
                <a:tc>
                  <a:txBody>
                    <a:bodyPr/>
                    <a:lstStyle/>
                    <a:p>
                      <a:r>
                        <a:rPr lang="en-HK" dirty="0"/>
                        <a:t>2.2</a:t>
                      </a:r>
                    </a:p>
                  </a:txBody>
                  <a:tcPr/>
                </a:tc>
                <a:tc>
                  <a:txBody>
                    <a:bodyPr/>
                    <a:lstStyle/>
                    <a:p>
                      <a:r>
                        <a:rPr lang="en-HK" dirty="0"/>
                        <a:t>3.3</a:t>
                      </a:r>
                    </a:p>
                  </a:txBody>
                  <a:tcPr/>
                </a:tc>
                <a:tc>
                  <a:txBody>
                    <a:bodyPr/>
                    <a:lstStyle/>
                    <a:p>
                      <a:r>
                        <a:rPr lang="en-HK" dirty="0"/>
                        <a:t>4.4</a:t>
                      </a:r>
                    </a:p>
                  </a:txBody>
                  <a:tcPr/>
                </a:tc>
                <a:tc>
                  <a:txBody>
                    <a:bodyPr/>
                    <a:lstStyle/>
                    <a:p>
                      <a:r>
                        <a:rPr lang="en-HK" dirty="0"/>
                        <a:t>5.5</a:t>
                      </a:r>
                    </a:p>
                  </a:txBody>
                  <a:tcPr/>
                </a:tc>
                <a:tc>
                  <a:txBody>
                    <a:bodyPr/>
                    <a:lstStyle/>
                    <a:p>
                      <a:r>
                        <a:rPr lang="en-HK" dirty="0"/>
                        <a:t>6.6</a:t>
                      </a:r>
                    </a:p>
                  </a:txBody>
                  <a:tcPr/>
                </a:tc>
                <a:tc>
                  <a:txBody>
                    <a:bodyPr/>
                    <a:lstStyle/>
                    <a:p>
                      <a:r>
                        <a:rPr lang="en-HK" dirty="0"/>
                        <a:t>7.7</a:t>
                      </a:r>
                    </a:p>
                  </a:txBody>
                  <a:tcPr/>
                </a:tc>
                <a:tc>
                  <a:txBody>
                    <a:bodyPr/>
                    <a:lstStyle/>
                    <a:p>
                      <a:r>
                        <a:rPr lang="en-HK" dirty="0"/>
                        <a:t>8.8</a:t>
                      </a:r>
                    </a:p>
                  </a:txBody>
                  <a:tcPr/>
                </a:tc>
                <a:tc>
                  <a:txBody>
                    <a:bodyPr/>
                    <a:lstStyle/>
                    <a:p>
                      <a:r>
                        <a:rPr lang="en-HK" dirty="0"/>
                        <a:t>9.9</a:t>
                      </a:r>
                    </a:p>
                  </a:txBody>
                  <a:tcPr/>
                </a:tc>
                <a:extLst>
                  <a:ext uri="{0D108BD9-81ED-4DB2-BD59-A6C34878D82A}">
                    <a16:rowId xmlns:a16="http://schemas.microsoft.com/office/drawing/2014/main" val="1375646122"/>
                  </a:ext>
                </a:extLst>
              </a:tr>
              <a:tr h="370840">
                <a:tc>
                  <a:txBody>
                    <a:bodyPr/>
                    <a:lstStyle/>
                    <a:p>
                      <a:r>
                        <a:rPr lang="en-HK" dirty="0"/>
                        <a:t>0</a:t>
                      </a:r>
                    </a:p>
                  </a:txBody>
                  <a:tcPr/>
                </a:tc>
                <a:tc>
                  <a:txBody>
                    <a:bodyPr/>
                    <a:lstStyle/>
                    <a:p>
                      <a:r>
                        <a:rPr lang="en-HK" dirty="0"/>
                        <a:t>1</a:t>
                      </a:r>
                    </a:p>
                  </a:txBody>
                  <a:tcPr/>
                </a:tc>
                <a:tc>
                  <a:txBody>
                    <a:bodyPr/>
                    <a:lstStyle/>
                    <a:p>
                      <a:r>
                        <a:rPr lang="en-HK" dirty="0"/>
                        <a:t>2</a:t>
                      </a:r>
                    </a:p>
                  </a:txBody>
                  <a:tcPr/>
                </a:tc>
                <a:tc>
                  <a:txBody>
                    <a:bodyPr/>
                    <a:lstStyle/>
                    <a:p>
                      <a:r>
                        <a:rPr lang="en-HK" dirty="0"/>
                        <a:t>3</a:t>
                      </a:r>
                    </a:p>
                  </a:txBody>
                  <a:tcPr/>
                </a:tc>
                <a:tc>
                  <a:txBody>
                    <a:bodyPr/>
                    <a:lstStyle/>
                    <a:p>
                      <a:r>
                        <a:rPr lang="en-HK" dirty="0"/>
                        <a:t>4</a:t>
                      </a:r>
                    </a:p>
                  </a:txBody>
                  <a:tcPr/>
                </a:tc>
                <a:tc>
                  <a:txBody>
                    <a:bodyPr/>
                    <a:lstStyle/>
                    <a:p>
                      <a:r>
                        <a:rPr lang="en-HK" dirty="0"/>
                        <a:t>5</a:t>
                      </a:r>
                    </a:p>
                  </a:txBody>
                  <a:tcPr/>
                </a:tc>
                <a:tc>
                  <a:txBody>
                    <a:bodyPr/>
                    <a:lstStyle/>
                    <a:p>
                      <a:r>
                        <a:rPr lang="en-HK" dirty="0"/>
                        <a:t>6</a:t>
                      </a:r>
                    </a:p>
                  </a:txBody>
                  <a:tcPr/>
                </a:tc>
                <a:tc>
                  <a:txBody>
                    <a:bodyPr/>
                    <a:lstStyle/>
                    <a:p>
                      <a:r>
                        <a:rPr lang="en-HK" dirty="0"/>
                        <a:t>7</a:t>
                      </a:r>
                    </a:p>
                  </a:txBody>
                  <a:tcPr/>
                </a:tc>
                <a:tc>
                  <a:txBody>
                    <a:bodyPr/>
                    <a:lstStyle/>
                    <a:p>
                      <a:r>
                        <a:rPr lang="en-HK" dirty="0"/>
                        <a:t>8</a:t>
                      </a:r>
                    </a:p>
                  </a:txBody>
                  <a:tcPr/>
                </a:tc>
                <a:extLst>
                  <a:ext uri="{0D108BD9-81ED-4DB2-BD59-A6C34878D82A}">
                    <a16:rowId xmlns:a16="http://schemas.microsoft.com/office/drawing/2014/main" val="1819800851"/>
                  </a:ext>
                </a:extLst>
              </a:tr>
              <a:tr h="370840">
                <a:tc>
                  <a:txBody>
                    <a:bodyPr/>
                    <a:lstStyle/>
                    <a:p>
                      <a:r>
                        <a:rPr lang="en-HK" dirty="0"/>
                        <a:t>-9</a:t>
                      </a:r>
                    </a:p>
                  </a:txBody>
                  <a:tcPr/>
                </a:tc>
                <a:tc>
                  <a:txBody>
                    <a:bodyPr/>
                    <a:lstStyle/>
                    <a:p>
                      <a:r>
                        <a:rPr lang="en-HK" dirty="0"/>
                        <a:t>-8</a:t>
                      </a:r>
                    </a:p>
                  </a:txBody>
                  <a:tcPr/>
                </a:tc>
                <a:tc>
                  <a:txBody>
                    <a:bodyPr/>
                    <a:lstStyle/>
                    <a:p>
                      <a:r>
                        <a:rPr lang="en-HK" dirty="0"/>
                        <a:t>-7</a:t>
                      </a:r>
                    </a:p>
                  </a:txBody>
                  <a:tcPr/>
                </a:tc>
                <a:tc>
                  <a:txBody>
                    <a:bodyPr/>
                    <a:lstStyle/>
                    <a:p>
                      <a:r>
                        <a:rPr lang="en-HK" dirty="0"/>
                        <a:t>-6</a:t>
                      </a:r>
                    </a:p>
                  </a:txBody>
                  <a:tcPr/>
                </a:tc>
                <a:tc>
                  <a:txBody>
                    <a:bodyPr/>
                    <a:lstStyle/>
                    <a:p>
                      <a:r>
                        <a:rPr lang="en-HK" dirty="0"/>
                        <a:t>-5</a:t>
                      </a:r>
                    </a:p>
                  </a:txBody>
                  <a:tcPr/>
                </a:tc>
                <a:tc>
                  <a:txBody>
                    <a:bodyPr/>
                    <a:lstStyle/>
                    <a:p>
                      <a:r>
                        <a:rPr lang="en-HK" dirty="0"/>
                        <a:t>-4</a:t>
                      </a:r>
                    </a:p>
                  </a:txBody>
                  <a:tcPr/>
                </a:tc>
                <a:tc>
                  <a:txBody>
                    <a:bodyPr/>
                    <a:lstStyle/>
                    <a:p>
                      <a:r>
                        <a:rPr lang="en-HK" dirty="0"/>
                        <a:t>-3</a:t>
                      </a:r>
                    </a:p>
                  </a:txBody>
                  <a:tcPr/>
                </a:tc>
                <a:tc>
                  <a:txBody>
                    <a:bodyPr/>
                    <a:lstStyle/>
                    <a:p>
                      <a:r>
                        <a:rPr lang="en-HK" dirty="0"/>
                        <a:t>-2</a:t>
                      </a:r>
                    </a:p>
                  </a:txBody>
                  <a:tcPr/>
                </a:tc>
                <a:tc>
                  <a:txBody>
                    <a:bodyPr/>
                    <a:lstStyle/>
                    <a:p>
                      <a:r>
                        <a:rPr lang="en-HK" dirty="0"/>
                        <a:t>-1</a:t>
                      </a:r>
                    </a:p>
                  </a:txBody>
                  <a:tcPr/>
                </a:tc>
                <a:extLst>
                  <a:ext uri="{0D108BD9-81ED-4DB2-BD59-A6C34878D82A}">
                    <a16:rowId xmlns:a16="http://schemas.microsoft.com/office/drawing/2014/main" val="4239337400"/>
                  </a:ext>
                </a:extLst>
              </a:tr>
            </a:tbl>
          </a:graphicData>
        </a:graphic>
      </p:graphicFrame>
      <p:sp>
        <p:nvSpPr>
          <p:cNvPr id="6" name="TextBox 5">
            <a:extLst>
              <a:ext uri="{FF2B5EF4-FFF2-40B4-BE49-F238E27FC236}">
                <a16:creationId xmlns:a16="http://schemas.microsoft.com/office/drawing/2014/main" id="{9CE5E570-16AA-D575-E776-062F8183205A}"/>
              </a:ext>
            </a:extLst>
          </p:cNvPr>
          <p:cNvSpPr txBox="1"/>
          <p:nvPr/>
        </p:nvSpPr>
        <p:spPr>
          <a:xfrm>
            <a:off x="5558221" y="3244334"/>
            <a:ext cx="2133600" cy="369332"/>
          </a:xfrm>
          <a:prstGeom prst="rect">
            <a:avLst/>
          </a:prstGeom>
          <a:solidFill>
            <a:srgbClr val="FFC000"/>
          </a:solidFill>
        </p:spPr>
        <p:txBody>
          <a:bodyPr wrap="square" rtlCol="0">
            <a:spAutoFit/>
          </a:bodyPr>
          <a:lstStyle/>
          <a:p>
            <a:r>
              <a:rPr lang="en-HK" dirty="0"/>
              <a:t>a[3] = a[-6] = 4.4</a:t>
            </a:r>
          </a:p>
        </p:txBody>
      </p:sp>
      <p:cxnSp>
        <p:nvCxnSpPr>
          <p:cNvPr id="8" name="Straight Arrow Connector 7">
            <a:extLst>
              <a:ext uri="{FF2B5EF4-FFF2-40B4-BE49-F238E27FC236}">
                <a16:creationId xmlns:a16="http://schemas.microsoft.com/office/drawing/2014/main" id="{CA358D9C-8252-4B59-0F5A-DA326450B06A}"/>
              </a:ext>
            </a:extLst>
          </p:cNvPr>
          <p:cNvCxnSpPr>
            <a:stCxn id="6" idx="1"/>
          </p:cNvCxnSpPr>
          <p:nvPr/>
        </p:nvCxnSpPr>
        <p:spPr>
          <a:xfrm flipH="1">
            <a:off x="4123267" y="3429000"/>
            <a:ext cx="1434954" cy="512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089540-7D4D-D99E-4964-57186F0FEFE3}"/>
              </a:ext>
            </a:extLst>
          </p:cNvPr>
          <p:cNvSpPr txBox="1"/>
          <p:nvPr/>
        </p:nvSpPr>
        <p:spPr>
          <a:xfrm>
            <a:off x="406115" y="3835399"/>
            <a:ext cx="332142" cy="461665"/>
          </a:xfrm>
          <a:prstGeom prst="rect">
            <a:avLst/>
          </a:prstGeom>
          <a:noFill/>
        </p:spPr>
        <p:txBody>
          <a:bodyPr wrap="none" rtlCol="0">
            <a:spAutoFit/>
          </a:bodyPr>
          <a:lstStyle/>
          <a:p>
            <a:r>
              <a:rPr lang="en-HK" sz="2400" dirty="0"/>
              <a:t>a</a:t>
            </a:r>
          </a:p>
        </p:txBody>
      </p:sp>
    </p:spTree>
    <p:extLst>
      <p:ext uri="{BB962C8B-B14F-4D97-AF65-F5344CB8AC3E}">
        <p14:creationId xmlns:p14="http://schemas.microsoft.com/office/powerpoint/2010/main" val="3142210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Indexing and slicing an </a:t>
            </a:r>
            <a:r>
              <a:rPr lang="en-HK" dirty="0" err="1"/>
              <a:t>ndarray</a:t>
            </a:r>
            <a:endParaRPr lang="en-US" dirty="0"/>
          </a:p>
        </p:txBody>
      </p:sp>
      <p:sp>
        <p:nvSpPr>
          <p:cNvPr id="3" name="Content Placeholder 2"/>
          <p:cNvSpPr>
            <a:spLocks noGrp="1"/>
          </p:cNvSpPr>
          <p:nvPr>
            <p:ph idx="1"/>
          </p:nvPr>
        </p:nvSpPr>
        <p:spPr>
          <a:xfrm>
            <a:off x="838200" y="1765710"/>
            <a:ext cx="7580586" cy="4351338"/>
          </a:xfrm>
        </p:spPr>
        <p:txBody>
          <a:bodyPr/>
          <a:lstStyle/>
          <a:p>
            <a:endParaRPr lang="en-HK" dirty="0"/>
          </a:p>
          <a:p>
            <a:endParaRPr lang="en-HK" dirty="0"/>
          </a:p>
          <a:p>
            <a:endParaRPr lang="en-HK" dirty="0"/>
          </a:p>
          <a:p>
            <a:r>
              <a:rPr lang="en-HK" dirty="0"/>
              <a:t>Default values in a slice a[</a:t>
            </a:r>
            <a:r>
              <a:rPr lang="en-HK" dirty="0" err="1"/>
              <a:t>start:stop:step</a:t>
            </a:r>
            <a:r>
              <a:rPr lang="en-HK" dirty="0"/>
              <a:t>] or a[</a:t>
            </a:r>
            <a:r>
              <a:rPr lang="en-HK" dirty="0" err="1"/>
              <a:t>start:stop</a:t>
            </a:r>
            <a:r>
              <a:rPr lang="en-HK" dirty="0"/>
              <a:t>]</a:t>
            </a:r>
            <a:endParaRPr lang="en-HK" i="1" dirty="0"/>
          </a:p>
          <a:p>
            <a:pPr lvl="1"/>
            <a:endParaRPr lang="en-HK" i="1" dirty="0"/>
          </a:p>
          <a:p>
            <a:pPr lvl="1"/>
            <a:endParaRPr lang="en-HK" i="1" dirty="0"/>
          </a:p>
          <a:p>
            <a:pPr lvl="1"/>
            <a:endParaRPr lang="en-HK" i="1" dirty="0"/>
          </a:p>
          <a:p>
            <a:pPr marL="457200" lvl="1" indent="0">
              <a:buNone/>
            </a:pPr>
            <a:endParaRPr lang="en-HK" i="1" dirty="0"/>
          </a:p>
        </p:txBody>
      </p:sp>
      <p:graphicFrame>
        <p:nvGraphicFramePr>
          <p:cNvPr id="5" name="Table 5">
            <a:extLst>
              <a:ext uri="{FF2B5EF4-FFF2-40B4-BE49-F238E27FC236}">
                <a16:creationId xmlns:a16="http://schemas.microsoft.com/office/drawing/2014/main" id="{505E199E-C95F-C84B-5F27-AEA6D5CEBF05}"/>
              </a:ext>
            </a:extLst>
          </p:cNvPr>
          <p:cNvGraphicFramePr>
            <a:graphicFrameLocks noGrp="1"/>
          </p:cNvGraphicFramePr>
          <p:nvPr>
            <p:extLst>
              <p:ext uri="{D42A27DB-BD31-4B8C-83A1-F6EECF244321}">
                <p14:modId xmlns:p14="http://schemas.microsoft.com/office/powerpoint/2010/main" val="3500309856"/>
              </p:ext>
            </p:extLst>
          </p:nvPr>
        </p:nvGraphicFramePr>
        <p:xfrm>
          <a:off x="1583267" y="1765710"/>
          <a:ext cx="8127999" cy="110744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990014222"/>
                    </a:ext>
                  </a:extLst>
                </a:gridCol>
                <a:gridCol w="903111">
                  <a:extLst>
                    <a:ext uri="{9D8B030D-6E8A-4147-A177-3AD203B41FA5}">
                      <a16:colId xmlns:a16="http://schemas.microsoft.com/office/drawing/2014/main" val="164167087"/>
                    </a:ext>
                  </a:extLst>
                </a:gridCol>
                <a:gridCol w="903111">
                  <a:extLst>
                    <a:ext uri="{9D8B030D-6E8A-4147-A177-3AD203B41FA5}">
                      <a16:colId xmlns:a16="http://schemas.microsoft.com/office/drawing/2014/main" val="1717991804"/>
                    </a:ext>
                  </a:extLst>
                </a:gridCol>
                <a:gridCol w="903111">
                  <a:extLst>
                    <a:ext uri="{9D8B030D-6E8A-4147-A177-3AD203B41FA5}">
                      <a16:colId xmlns:a16="http://schemas.microsoft.com/office/drawing/2014/main" val="1115906633"/>
                    </a:ext>
                  </a:extLst>
                </a:gridCol>
                <a:gridCol w="903111">
                  <a:extLst>
                    <a:ext uri="{9D8B030D-6E8A-4147-A177-3AD203B41FA5}">
                      <a16:colId xmlns:a16="http://schemas.microsoft.com/office/drawing/2014/main" val="2611934455"/>
                    </a:ext>
                  </a:extLst>
                </a:gridCol>
                <a:gridCol w="903111">
                  <a:extLst>
                    <a:ext uri="{9D8B030D-6E8A-4147-A177-3AD203B41FA5}">
                      <a16:colId xmlns:a16="http://schemas.microsoft.com/office/drawing/2014/main" val="1166947879"/>
                    </a:ext>
                  </a:extLst>
                </a:gridCol>
                <a:gridCol w="903111">
                  <a:extLst>
                    <a:ext uri="{9D8B030D-6E8A-4147-A177-3AD203B41FA5}">
                      <a16:colId xmlns:a16="http://schemas.microsoft.com/office/drawing/2014/main" val="4231940333"/>
                    </a:ext>
                  </a:extLst>
                </a:gridCol>
                <a:gridCol w="903111">
                  <a:extLst>
                    <a:ext uri="{9D8B030D-6E8A-4147-A177-3AD203B41FA5}">
                      <a16:colId xmlns:a16="http://schemas.microsoft.com/office/drawing/2014/main" val="1470448403"/>
                    </a:ext>
                  </a:extLst>
                </a:gridCol>
                <a:gridCol w="903111">
                  <a:extLst>
                    <a:ext uri="{9D8B030D-6E8A-4147-A177-3AD203B41FA5}">
                      <a16:colId xmlns:a16="http://schemas.microsoft.com/office/drawing/2014/main" val="3319049187"/>
                    </a:ext>
                  </a:extLst>
                </a:gridCol>
              </a:tblGrid>
              <a:tr h="281210">
                <a:tc>
                  <a:txBody>
                    <a:bodyPr/>
                    <a:lstStyle/>
                    <a:p>
                      <a:r>
                        <a:rPr lang="en-HK" dirty="0"/>
                        <a:t>1.1</a:t>
                      </a:r>
                    </a:p>
                  </a:txBody>
                  <a:tcPr/>
                </a:tc>
                <a:tc>
                  <a:txBody>
                    <a:bodyPr/>
                    <a:lstStyle/>
                    <a:p>
                      <a:r>
                        <a:rPr lang="en-HK" dirty="0"/>
                        <a:t>2.2</a:t>
                      </a:r>
                    </a:p>
                  </a:txBody>
                  <a:tcPr/>
                </a:tc>
                <a:tc>
                  <a:txBody>
                    <a:bodyPr/>
                    <a:lstStyle/>
                    <a:p>
                      <a:r>
                        <a:rPr lang="en-HK" dirty="0"/>
                        <a:t>3.3</a:t>
                      </a:r>
                    </a:p>
                  </a:txBody>
                  <a:tcPr/>
                </a:tc>
                <a:tc>
                  <a:txBody>
                    <a:bodyPr/>
                    <a:lstStyle/>
                    <a:p>
                      <a:r>
                        <a:rPr lang="en-HK" dirty="0"/>
                        <a:t>4.4</a:t>
                      </a:r>
                    </a:p>
                  </a:txBody>
                  <a:tcPr/>
                </a:tc>
                <a:tc>
                  <a:txBody>
                    <a:bodyPr/>
                    <a:lstStyle/>
                    <a:p>
                      <a:r>
                        <a:rPr lang="en-HK" dirty="0"/>
                        <a:t>5.5</a:t>
                      </a:r>
                    </a:p>
                  </a:txBody>
                  <a:tcPr/>
                </a:tc>
                <a:tc>
                  <a:txBody>
                    <a:bodyPr/>
                    <a:lstStyle/>
                    <a:p>
                      <a:r>
                        <a:rPr lang="en-HK" dirty="0"/>
                        <a:t>6.6</a:t>
                      </a:r>
                    </a:p>
                  </a:txBody>
                  <a:tcPr/>
                </a:tc>
                <a:tc>
                  <a:txBody>
                    <a:bodyPr/>
                    <a:lstStyle/>
                    <a:p>
                      <a:r>
                        <a:rPr lang="en-HK" dirty="0"/>
                        <a:t>7.7</a:t>
                      </a:r>
                    </a:p>
                  </a:txBody>
                  <a:tcPr/>
                </a:tc>
                <a:tc>
                  <a:txBody>
                    <a:bodyPr/>
                    <a:lstStyle/>
                    <a:p>
                      <a:r>
                        <a:rPr lang="en-HK" dirty="0"/>
                        <a:t>8.8</a:t>
                      </a:r>
                    </a:p>
                  </a:txBody>
                  <a:tcPr/>
                </a:tc>
                <a:tc>
                  <a:txBody>
                    <a:bodyPr/>
                    <a:lstStyle/>
                    <a:p>
                      <a:r>
                        <a:rPr lang="en-HK" dirty="0"/>
                        <a:t>9.9</a:t>
                      </a:r>
                    </a:p>
                  </a:txBody>
                  <a:tcPr/>
                </a:tc>
                <a:extLst>
                  <a:ext uri="{0D108BD9-81ED-4DB2-BD59-A6C34878D82A}">
                    <a16:rowId xmlns:a16="http://schemas.microsoft.com/office/drawing/2014/main" val="1375646122"/>
                  </a:ext>
                </a:extLst>
              </a:tr>
              <a:tr h="370840">
                <a:tc>
                  <a:txBody>
                    <a:bodyPr/>
                    <a:lstStyle/>
                    <a:p>
                      <a:r>
                        <a:rPr lang="en-HK" dirty="0"/>
                        <a:t>0</a:t>
                      </a:r>
                    </a:p>
                  </a:txBody>
                  <a:tcPr/>
                </a:tc>
                <a:tc>
                  <a:txBody>
                    <a:bodyPr/>
                    <a:lstStyle/>
                    <a:p>
                      <a:r>
                        <a:rPr lang="en-HK" dirty="0"/>
                        <a:t>1</a:t>
                      </a:r>
                    </a:p>
                  </a:txBody>
                  <a:tcPr/>
                </a:tc>
                <a:tc>
                  <a:txBody>
                    <a:bodyPr/>
                    <a:lstStyle/>
                    <a:p>
                      <a:r>
                        <a:rPr lang="en-HK" dirty="0"/>
                        <a:t>2</a:t>
                      </a:r>
                    </a:p>
                  </a:txBody>
                  <a:tcPr/>
                </a:tc>
                <a:tc>
                  <a:txBody>
                    <a:bodyPr/>
                    <a:lstStyle/>
                    <a:p>
                      <a:r>
                        <a:rPr lang="en-HK" dirty="0"/>
                        <a:t>3</a:t>
                      </a:r>
                    </a:p>
                  </a:txBody>
                  <a:tcPr/>
                </a:tc>
                <a:tc>
                  <a:txBody>
                    <a:bodyPr/>
                    <a:lstStyle/>
                    <a:p>
                      <a:r>
                        <a:rPr lang="en-HK" dirty="0"/>
                        <a:t>4</a:t>
                      </a:r>
                    </a:p>
                  </a:txBody>
                  <a:tcPr/>
                </a:tc>
                <a:tc>
                  <a:txBody>
                    <a:bodyPr/>
                    <a:lstStyle/>
                    <a:p>
                      <a:r>
                        <a:rPr lang="en-HK" dirty="0"/>
                        <a:t>5</a:t>
                      </a:r>
                    </a:p>
                  </a:txBody>
                  <a:tcPr/>
                </a:tc>
                <a:tc>
                  <a:txBody>
                    <a:bodyPr/>
                    <a:lstStyle/>
                    <a:p>
                      <a:r>
                        <a:rPr lang="en-HK" dirty="0"/>
                        <a:t>6</a:t>
                      </a:r>
                    </a:p>
                  </a:txBody>
                  <a:tcPr/>
                </a:tc>
                <a:tc>
                  <a:txBody>
                    <a:bodyPr/>
                    <a:lstStyle/>
                    <a:p>
                      <a:r>
                        <a:rPr lang="en-HK" dirty="0"/>
                        <a:t>7</a:t>
                      </a:r>
                    </a:p>
                  </a:txBody>
                  <a:tcPr/>
                </a:tc>
                <a:tc>
                  <a:txBody>
                    <a:bodyPr/>
                    <a:lstStyle/>
                    <a:p>
                      <a:r>
                        <a:rPr lang="en-HK" dirty="0"/>
                        <a:t>8</a:t>
                      </a:r>
                    </a:p>
                  </a:txBody>
                  <a:tcPr/>
                </a:tc>
                <a:extLst>
                  <a:ext uri="{0D108BD9-81ED-4DB2-BD59-A6C34878D82A}">
                    <a16:rowId xmlns:a16="http://schemas.microsoft.com/office/drawing/2014/main" val="1819800851"/>
                  </a:ext>
                </a:extLst>
              </a:tr>
              <a:tr h="370840">
                <a:tc>
                  <a:txBody>
                    <a:bodyPr/>
                    <a:lstStyle/>
                    <a:p>
                      <a:r>
                        <a:rPr lang="en-HK" dirty="0"/>
                        <a:t>-9</a:t>
                      </a:r>
                    </a:p>
                  </a:txBody>
                  <a:tcPr/>
                </a:tc>
                <a:tc>
                  <a:txBody>
                    <a:bodyPr/>
                    <a:lstStyle/>
                    <a:p>
                      <a:r>
                        <a:rPr lang="en-HK" dirty="0"/>
                        <a:t>-8</a:t>
                      </a:r>
                    </a:p>
                  </a:txBody>
                  <a:tcPr/>
                </a:tc>
                <a:tc>
                  <a:txBody>
                    <a:bodyPr/>
                    <a:lstStyle/>
                    <a:p>
                      <a:r>
                        <a:rPr lang="en-HK" dirty="0"/>
                        <a:t>-7</a:t>
                      </a:r>
                    </a:p>
                  </a:txBody>
                  <a:tcPr/>
                </a:tc>
                <a:tc>
                  <a:txBody>
                    <a:bodyPr/>
                    <a:lstStyle/>
                    <a:p>
                      <a:r>
                        <a:rPr lang="en-HK" dirty="0"/>
                        <a:t>-6</a:t>
                      </a:r>
                    </a:p>
                  </a:txBody>
                  <a:tcPr/>
                </a:tc>
                <a:tc>
                  <a:txBody>
                    <a:bodyPr/>
                    <a:lstStyle/>
                    <a:p>
                      <a:r>
                        <a:rPr lang="en-HK" dirty="0"/>
                        <a:t>-5</a:t>
                      </a:r>
                    </a:p>
                  </a:txBody>
                  <a:tcPr/>
                </a:tc>
                <a:tc>
                  <a:txBody>
                    <a:bodyPr/>
                    <a:lstStyle/>
                    <a:p>
                      <a:r>
                        <a:rPr lang="en-HK" dirty="0"/>
                        <a:t>-4</a:t>
                      </a:r>
                    </a:p>
                  </a:txBody>
                  <a:tcPr/>
                </a:tc>
                <a:tc>
                  <a:txBody>
                    <a:bodyPr/>
                    <a:lstStyle/>
                    <a:p>
                      <a:r>
                        <a:rPr lang="en-HK" dirty="0"/>
                        <a:t>-3</a:t>
                      </a:r>
                    </a:p>
                  </a:txBody>
                  <a:tcPr/>
                </a:tc>
                <a:tc>
                  <a:txBody>
                    <a:bodyPr/>
                    <a:lstStyle/>
                    <a:p>
                      <a:r>
                        <a:rPr lang="en-HK" dirty="0"/>
                        <a:t>-2</a:t>
                      </a:r>
                    </a:p>
                  </a:txBody>
                  <a:tcPr/>
                </a:tc>
                <a:tc>
                  <a:txBody>
                    <a:bodyPr/>
                    <a:lstStyle/>
                    <a:p>
                      <a:r>
                        <a:rPr lang="en-HK" dirty="0"/>
                        <a:t>-1</a:t>
                      </a:r>
                    </a:p>
                  </a:txBody>
                  <a:tcPr/>
                </a:tc>
                <a:extLst>
                  <a:ext uri="{0D108BD9-81ED-4DB2-BD59-A6C34878D82A}">
                    <a16:rowId xmlns:a16="http://schemas.microsoft.com/office/drawing/2014/main" val="4239337400"/>
                  </a:ext>
                </a:extLst>
              </a:tr>
            </a:tbl>
          </a:graphicData>
        </a:graphic>
      </p:graphicFrame>
      <p:sp>
        <p:nvSpPr>
          <p:cNvPr id="9" name="TextBox 8">
            <a:extLst>
              <a:ext uri="{FF2B5EF4-FFF2-40B4-BE49-F238E27FC236}">
                <a16:creationId xmlns:a16="http://schemas.microsoft.com/office/drawing/2014/main" id="{EE089540-7D4D-D99E-4964-57186F0FEFE3}"/>
              </a:ext>
            </a:extLst>
          </p:cNvPr>
          <p:cNvSpPr txBox="1"/>
          <p:nvPr/>
        </p:nvSpPr>
        <p:spPr>
          <a:xfrm>
            <a:off x="1018926" y="1659730"/>
            <a:ext cx="332142" cy="461665"/>
          </a:xfrm>
          <a:prstGeom prst="rect">
            <a:avLst/>
          </a:prstGeom>
          <a:noFill/>
        </p:spPr>
        <p:txBody>
          <a:bodyPr wrap="none" rtlCol="0">
            <a:spAutoFit/>
          </a:bodyPr>
          <a:lstStyle/>
          <a:p>
            <a:r>
              <a:rPr lang="en-HK" sz="2400" dirty="0"/>
              <a:t>a</a:t>
            </a:r>
          </a:p>
        </p:txBody>
      </p:sp>
      <p:pic>
        <p:nvPicPr>
          <p:cNvPr id="7" name="Picture 6">
            <a:extLst>
              <a:ext uri="{FF2B5EF4-FFF2-40B4-BE49-F238E27FC236}">
                <a16:creationId xmlns:a16="http://schemas.microsoft.com/office/drawing/2014/main" id="{18B0777D-99D2-DA45-7A83-F55E1F6E7765}"/>
              </a:ext>
            </a:extLst>
          </p:cNvPr>
          <p:cNvPicPr>
            <a:picLocks noChangeAspect="1"/>
          </p:cNvPicPr>
          <p:nvPr/>
        </p:nvPicPr>
        <p:blipFill>
          <a:blip r:embed="rId2"/>
          <a:stretch>
            <a:fillRect/>
          </a:stretch>
        </p:blipFill>
        <p:spPr>
          <a:xfrm>
            <a:off x="1111854" y="4249328"/>
            <a:ext cx="5128080" cy="1934337"/>
          </a:xfrm>
          <a:prstGeom prst="rect">
            <a:avLst/>
          </a:prstGeom>
        </p:spPr>
      </p:pic>
      <p:pic>
        <p:nvPicPr>
          <p:cNvPr id="11" name="Picture 10">
            <a:extLst>
              <a:ext uri="{FF2B5EF4-FFF2-40B4-BE49-F238E27FC236}">
                <a16:creationId xmlns:a16="http://schemas.microsoft.com/office/drawing/2014/main" id="{3628C42D-9EBA-E628-6D96-7D219E0D5624}"/>
              </a:ext>
            </a:extLst>
          </p:cNvPr>
          <p:cNvPicPr>
            <a:picLocks noChangeAspect="1"/>
          </p:cNvPicPr>
          <p:nvPr/>
        </p:nvPicPr>
        <p:blipFill>
          <a:blip r:embed="rId3"/>
          <a:stretch>
            <a:fillRect/>
          </a:stretch>
        </p:blipFill>
        <p:spPr>
          <a:xfrm>
            <a:off x="6421125" y="4282256"/>
            <a:ext cx="4542629" cy="1539756"/>
          </a:xfrm>
          <a:prstGeom prst="rect">
            <a:avLst/>
          </a:prstGeom>
        </p:spPr>
      </p:pic>
    </p:spTree>
    <p:extLst>
      <p:ext uri="{BB962C8B-B14F-4D97-AF65-F5344CB8AC3E}">
        <p14:creationId xmlns:p14="http://schemas.microsoft.com/office/powerpoint/2010/main" val="767294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Indexing and slicing an </a:t>
            </a:r>
            <a:r>
              <a:rPr lang="en-HK" dirty="0" err="1"/>
              <a:t>ndarray</a:t>
            </a:r>
            <a:endParaRPr lang="en-US" dirty="0"/>
          </a:p>
        </p:txBody>
      </p:sp>
      <p:sp>
        <p:nvSpPr>
          <p:cNvPr id="3" name="Content Placeholder 2"/>
          <p:cNvSpPr>
            <a:spLocks noGrp="1"/>
          </p:cNvSpPr>
          <p:nvPr>
            <p:ph idx="1"/>
          </p:nvPr>
        </p:nvSpPr>
        <p:spPr>
          <a:xfrm>
            <a:off x="838200" y="1765710"/>
            <a:ext cx="7580586" cy="4351338"/>
          </a:xfrm>
        </p:spPr>
        <p:txBody>
          <a:bodyPr/>
          <a:lstStyle/>
          <a:p>
            <a:endParaRPr lang="en-HK" dirty="0"/>
          </a:p>
          <a:p>
            <a:endParaRPr lang="en-HK" dirty="0"/>
          </a:p>
          <a:p>
            <a:endParaRPr lang="en-HK" dirty="0"/>
          </a:p>
          <a:p>
            <a:r>
              <a:rPr lang="en-HK" dirty="0"/>
              <a:t>Default values in a slice a[</a:t>
            </a:r>
            <a:r>
              <a:rPr lang="en-HK" dirty="0" err="1"/>
              <a:t>start:stop:step</a:t>
            </a:r>
            <a:r>
              <a:rPr lang="en-HK" dirty="0"/>
              <a:t>] or a[</a:t>
            </a:r>
            <a:r>
              <a:rPr lang="en-HK" dirty="0" err="1"/>
              <a:t>start:stop</a:t>
            </a:r>
            <a:r>
              <a:rPr lang="en-HK" dirty="0"/>
              <a:t>]</a:t>
            </a:r>
            <a:endParaRPr lang="en-HK" i="1" dirty="0"/>
          </a:p>
          <a:p>
            <a:pPr lvl="1"/>
            <a:endParaRPr lang="en-HK" i="1" dirty="0"/>
          </a:p>
          <a:p>
            <a:pPr lvl="1"/>
            <a:endParaRPr lang="en-HK" i="1" dirty="0"/>
          </a:p>
          <a:p>
            <a:pPr lvl="1"/>
            <a:endParaRPr lang="en-HK" i="1" dirty="0"/>
          </a:p>
          <a:p>
            <a:pPr marL="457200" lvl="1" indent="0">
              <a:buNone/>
            </a:pPr>
            <a:endParaRPr lang="en-HK" i="1" dirty="0"/>
          </a:p>
        </p:txBody>
      </p:sp>
      <p:graphicFrame>
        <p:nvGraphicFramePr>
          <p:cNvPr id="5" name="Table 5">
            <a:extLst>
              <a:ext uri="{FF2B5EF4-FFF2-40B4-BE49-F238E27FC236}">
                <a16:creationId xmlns:a16="http://schemas.microsoft.com/office/drawing/2014/main" id="{505E199E-C95F-C84B-5F27-AEA6D5CEBF05}"/>
              </a:ext>
            </a:extLst>
          </p:cNvPr>
          <p:cNvGraphicFramePr>
            <a:graphicFrameLocks noGrp="1"/>
          </p:cNvGraphicFramePr>
          <p:nvPr/>
        </p:nvGraphicFramePr>
        <p:xfrm>
          <a:off x="1583267" y="1765710"/>
          <a:ext cx="8127999" cy="110744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990014222"/>
                    </a:ext>
                  </a:extLst>
                </a:gridCol>
                <a:gridCol w="903111">
                  <a:extLst>
                    <a:ext uri="{9D8B030D-6E8A-4147-A177-3AD203B41FA5}">
                      <a16:colId xmlns:a16="http://schemas.microsoft.com/office/drawing/2014/main" val="164167087"/>
                    </a:ext>
                  </a:extLst>
                </a:gridCol>
                <a:gridCol w="903111">
                  <a:extLst>
                    <a:ext uri="{9D8B030D-6E8A-4147-A177-3AD203B41FA5}">
                      <a16:colId xmlns:a16="http://schemas.microsoft.com/office/drawing/2014/main" val="1717991804"/>
                    </a:ext>
                  </a:extLst>
                </a:gridCol>
                <a:gridCol w="903111">
                  <a:extLst>
                    <a:ext uri="{9D8B030D-6E8A-4147-A177-3AD203B41FA5}">
                      <a16:colId xmlns:a16="http://schemas.microsoft.com/office/drawing/2014/main" val="1115906633"/>
                    </a:ext>
                  </a:extLst>
                </a:gridCol>
                <a:gridCol w="903111">
                  <a:extLst>
                    <a:ext uri="{9D8B030D-6E8A-4147-A177-3AD203B41FA5}">
                      <a16:colId xmlns:a16="http://schemas.microsoft.com/office/drawing/2014/main" val="2611934455"/>
                    </a:ext>
                  </a:extLst>
                </a:gridCol>
                <a:gridCol w="903111">
                  <a:extLst>
                    <a:ext uri="{9D8B030D-6E8A-4147-A177-3AD203B41FA5}">
                      <a16:colId xmlns:a16="http://schemas.microsoft.com/office/drawing/2014/main" val="1166947879"/>
                    </a:ext>
                  </a:extLst>
                </a:gridCol>
                <a:gridCol w="903111">
                  <a:extLst>
                    <a:ext uri="{9D8B030D-6E8A-4147-A177-3AD203B41FA5}">
                      <a16:colId xmlns:a16="http://schemas.microsoft.com/office/drawing/2014/main" val="4231940333"/>
                    </a:ext>
                  </a:extLst>
                </a:gridCol>
                <a:gridCol w="903111">
                  <a:extLst>
                    <a:ext uri="{9D8B030D-6E8A-4147-A177-3AD203B41FA5}">
                      <a16:colId xmlns:a16="http://schemas.microsoft.com/office/drawing/2014/main" val="1470448403"/>
                    </a:ext>
                  </a:extLst>
                </a:gridCol>
                <a:gridCol w="903111">
                  <a:extLst>
                    <a:ext uri="{9D8B030D-6E8A-4147-A177-3AD203B41FA5}">
                      <a16:colId xmlns:a16="http://schemas.microsoft.com/office/drawing/2014/main" val="3319049187"/>
                    </a:ext>
                  </a:extLst>
                </a:gridCol>
              </a:tblGrid>
              <a:tr h="281210">
                <a:tc>
                  <a:txBody>
                    <a:bodyPr/>
                    <a:lstStyle/>
                    <a:p>
                      <a:r>
                        <a:rPr lang="en-HK" dirty="0"/>
                        <a:t>1.1</a:t>
                      </a:r>
                    </a:p>
                  </a:txBody>
                  <a:tcPr/>
                </a:tc>
                <a:tc>
                  <a:txBody>
                    <a:bodyPr/>
                    <a:lstStyle/>
                    <a:p>
                      <a:r>
                        <a:rPr lang="en-HK" dirty="0"/>
                        <a:t>2.2</a:t>
                      </a:r>
                    </a:p>
                  </a:txBody>
                  <a:tcPr/>
                </a:tc>
                <a:tc>
                  <a:txBody>
                    <a:bodyPr/>
                    <a:lstStyle/>
                    <a:p>
                      <a:r>
                        <a:rPr lang="en-HK" dirty="0"/>
                        <a:t>3.3</a:t>
                      </a:r>
                    </a:p>
                  </a:txBody>
                  <a:tcPr/>
                </a:tc>
                <a:tc>
                  <a:txBody>
                    <a:bodyPr/>
                    <a:lstStyle/>
                    <a:p>
                      <a:r>
                        <a:rPr lang="en-HK" dirty="0"/>
                        <a:t>4.4</a:t>
                      </a:r>
                    </a:p>
                  </a:txBody>
                  <a:tcPr/>
                </a:tc>
                <a:tc>
                  <a:txBody>
                    <a:bodyPr/>
                    <a:lstStyle/>
                    <a:p>
                      <a:r>
                        <a:rPr lang="en-HK" dirty="0"/>
                        <a:t>5.5</a:t>
                      </a:r>
                    </a:p>
                  </a:txBody>
                  <a:tcPr/>
                </a:tc>
                <a:tc>
                  <a:txBody>
                    <a:bodyPr/>
                    <a:lstStyle/>
                    <a:p>
                      <a:r>
                        <a:rPr lang="en-HK" dirty="0"/>
                        <a:t>6.6</a:t>
                      </a:r>
                    </a:p>
                  </a:txBody>
                  <a:tcPr/>
                </a:tc>
                <a:tc>
                  <a:txBody>
                    <a:bodyPr/>
                    <a:lstStyle/>
                    <a:p>
                      <a:r>
                        <a:rPr lang="en-HK" dirty="0"/>
                        <a:t>7.7</a:t>
                      </a:r>
                    </a:p>
                  </a:txBody>
                  <a:tcPr/>
                </a:tc>
                <a:tc>
                  <a:txBody>
                    <a:bodyPr/>
                    <a:lstStyle/>
                    <a:p>
                      <a:r>
                        <a:rPr lang="en-HK" dirty="0"/>
                        <a:t>8.8</a:t>
                      </a:r>
                    </a:p>
                  </a:txBody>
                  <a:tcPr/>
                </a:tc>
                <a:tc>
                  <a:txBody>
                    <a:bodyPr/>
                    <a:lstStyle/>
                    <a:p>
                      <a:r>
                        <a:rPr lang="en-HK" dirty="0"/>
                        <a:t>9.9</a:t>
                      </a:r>
                    </a:p>
                  </a:txBody>
                  <a:tcPr/>
                </a:tc>
                <a:extLst>
                  <a:ext uri="{0D108BD9-81ED-4DB2-BD59-A6C34878D82A}">
                    <a16:rowId xmlns:a16="http://schemas.microsoft.com/office/drawing/2014/main" val="1375646122"/>
                  </a:ext>
                </a:extLst>
              </a:tr>
              <a:tr h="370840">
                <a:tc>
                  <a:txBody>
                    <a:bodyPr/>
                    <a:lstStyle/>
                    <a:p>
                      <a:r>
                        <a:rPr lang="en-HK" dirty="0"/>
                        <a:t>0</a:t>
                      </a:r>
                    </a:p>
                  </a:txBody>
                  <a:tcPr/>
                </a:tc>
                <a:tc>
                  <a:txBody>
                    <a:bodyPr/>
                    <a:lstStyle/>
                    <a:p>
                      <a:r>
                        <a:rPr lang="en-HK" dirty="0"/>
                        <a:t>1</a:t>
                      </a:r>
                    </a:p>
                  </a:txBody>
                  <a:tcPr/>
                </a:tc>
                <a:tc>
                  <a:txBody>
                    <a:bodyPr/>
                    <a:lstStyle/>
                    <a:p>
                      <a:r>
                        <a:rPr lang="en-HK" dirty="0"/>
                        <a:t>2</a:t>
                      </a:r>
                    </a:p>
                  </a:txBody>
                  <a:tcPr/>
                </a:tc>
                <a:tc>
                  <a:txBody>
                    <a:bodyPr/>
                    <a:lstStyle/>
                    <a:p>
                      <a:r>
                        <a:rPr lang="en-HK" dirty="0"/>
                        <a:t>3</a:t>
                      </a:r>
                    </a:p>
                  </a:txBody>
                  <a:tcPr/>
                </a:tc>
                <a:tc>
                  <a:txBody>
                    <a:bodyPr/>
                    <a:lstStyle/>
                    <a:p>
                      <a:r>
                        <a:rPr lang="en-HK" dirty="0"/>
                        <a:t>4</a:t>
                      </a:r>
                    </a:p>
                  </a:txBody>
                  <a:tcPr/>
                </a:tc>
                <a:tc>
                  <a:txBody>
                    <a:bodyPr/>
                    <a:lstStyle/>
                    <a:p>
                      <a:r>
                        <a:rPr lang="en-HK" dirty="0"/>
                        <a:t>5</a:t>
                      </a:r>
                    </a:p>
                  </a:txBody>
                  <a:tcPr/>
                </a:tc>
                <a:tc>
                  <a:txBody>
                    <a:bodyPr/>
                    <a:lstStyle/>
                    <a:p>
                      <a:r>
                        <a:rPr lang="en-HK" dirty="0"/>
                        <a:t>6</a:t>
                      </a:r>
                    </a:p>
                  </a:txBody>
                  <a:tcPr/>
                </a:tc>
                <a:tc>
                  <a:txBody>
                    <a:bodyPr/>
                    <a:lstStyle/>
                    <a:p>
                      <a:r>
                        <a:rPr lang="en-HK" dirty="0"/>
                        <a:t>7</a:t>
                      </a:r>
                    </a:p>
                  </a:txBody>
                  <a:tcPr/>
                </a:tc>
                <a:tc>
                  <a:txBody>
                    <a:bodyPr/>
                    <a:lstStyle/>
                    <a:p>
                      <a:r>
                        <a:rPr lang="en-HK" dirty="0"/>
                        <a:t>8</a:t>
                      </a:r>
                    </a:p>
                  </a:txBody>
                  <a:tcPr/>
                </a:tc>
                <a:extLst>
                  <a:ext uri="{0D108BD9-81ED-4DB2-BD59-A6C34878D82A}">
                    <a16:rowId xmlns:a16="http://schemas.microsoft.com/office/drawing/2014/main" val="1819800851"/>
                  </a:ext>
                </a:extLst>
              </a:tr>
              <a:tr h="370840">
                <a:tc>
                  <a:txBody>
                    <a:bodyPr/>
                    <a:lstStyle/>
                    <a:p>
                      <a:r>
                        <a:rPr lang="en-HK" dirty="0"/>
                        <a:t>-9</a:t>
                      </a:r>
                    </a:p>
                  </a:txBody>
                  <a:tcPr/>
                </a:tc>
                <a:tc>
                  <a:txBody>
                    <a:bodyPr/>
                    <a:lstStyle/>
                    <a:p>
                      <a:r>
                        <a:rPr lang="en-HK" dirty="0"/>
                        <a:t>-8</a:t>
                      </a:r>
                    </a:p>
                  </a:txBody>
                  <a:tcPr/>
                </a:tc>
                <a:tc>
                  <a:txBody>
                    <a:bodyPr/>
                    <a:lstStyle/>
                    <a:p>
                      <a:r>
                        <a:rPr lang="en-HK" dirty="0"/>
                        <a:t>-7</a:t>
                      </a:r>
                    </a:p>
                  </a:txBody>
                  <a:tcPr/>
                </a:tc>
                <a:tc>
                  <a:txBody>
                    <a:bodyPr/>
                    <a:lstStyle/>
                    <a:p>
                      <a:r>
                        <a:rPr lang="en-HK" dirty="0"/>
                        <a:t>-6</a:t>
                      </a:r>
                    </a:p>
                  </a:txBody>
                  <a:tcPr/>
                </a:tc>
                <a:tc>
                  <a:txBody>
                    <a:bodyPr/>
                    <a:lstStyle/>
                    <a:p>
                      <a:r>
                        <a:rPr lang="en-HK" dirty="0"/>
                        <a:t>-5</a:t>
                      </a:r>
                    </a:p>
                  </a:txBody>
                  <a:tcPr/>
                </a:tc>
                <a:tc>
                  <a:txBody>
                    <a:bodyPr/>
                    <a:lstStyle/>
                    <a:p>
                      <a:r>
                        <a:rPr lang="en-HK" dirty="0"/>
                        <a:t>-4</a:t>
                      </a:r>
                    </a:p>
                  </a:txBody>
                  <a:tcPr/>
                </a:tc>
                <a:tc>
                  <a:txBody>
                    <a:bodyPr/>
                    <a:lstStyle/>
                    <a:p>
                      <a:r>
                        <a:rPr lang="en-HK" dirty="0"/>
                        <a:t>-3</a:t>
                      </a:r>
                    </a:p>
                  </a:txBody>
                  <a:tcPr/>
                </a:tc>
                <a:tc>
                  <a:txBody>
                    <a:bodyPr/>
                    <a:lstStyle/>
                    <a:p>
                      <a:r>
                        <a:rPr lang="en-HK" dirty="0"/>
                        <a:t>-2</a:t>
                      </a:r>
                    </a:p>
                  </a:txBody>
                  <a:tcPr/>
                </a:tc>
                <a:tc>
                  <a:txBody>
                    <a:bodyPr/>
                    <a:lstStyle/>
                    <a:p>
                      <a:r>
                        <a:rPr lang="en-HK" dirty="0"/>
                        <a:t>-1</a:t>
                      </a:r>
                    </a:p>
                  </a:txBody>
                  <a:tcPr/>
                </a:tc>
                <a:extLst>
                  <a:ext uri="{0D108BD9-81ED-4DB2-BD59-A6C34878D82A}">
                    <a16:rowId xmlns:a16="http://schemas.microsoft.com/office/drawing/2014/main" val="4239337400"/>
                  </a:ext>
                </a:extLst>
              </a:tr>
            </a:tbl>
          </a:graphicData>
        </a:graphic>
      </p:graphicFrame>
      <p:sp>
        <p:nvSpPr>
          <p:cNvPr id="9" name="TextBox 8">
            <a:extLst>
              <a:ext uri="{FF2B5EF4-FFF2-40B4-BE49-F238E27FC236}">
                <a16:creationId xmlns:a16="http://schemas.microsoft.com/office/drawing/2014/main" id="{EE089540-7D4D-D99E-4964-57186F0FEFE3}"/>
              </a:ext>
            </a:extLst>
          </p:cNvPr>
          <p:cNvSpPr txBox="1"/>
          <p:nvPr/>
        </p:nvSpPr>
        <p:spPr>
          <a:xfrm>
            <a:off x="1018926" y="1659730"/>
            <a:ext cx="332142" cy="461665"/>
          </a:xfrm>
          <a:prstGeom prst="rect">
            <a:avLst/>
          </a:prstGeom>
          <a:noFill/>
        </p:spPr>
        <p:txBody>
          <a:bodyPr wrap="none" rtlCol="0">
            <a:spAutoFit/>
          </a:bodyPr>
          <a:lstStyle/>
          <a:p>
            <a:r>
              <a:rPr lang="en-HK" sz="2400" dirty="0"/>
              <a:t>a</a:t>
            </a:r>
          </a:p>
        </p:txBody>
      </p:sp>
      <p:pic>
        <p:nvPicPr>
          <p:cNvPr id="7" name="Picture 6">
            <a:extLst>
              <a:ext uri="{FF2B5EF4-FFF2-40B4-BE49-F238E27FC236}">
                <a16:creationId xmlns:a16="http://schemas.microsoft.com/office/drawing/2014/main" id="{18B0777D-99D2-DA45-7A83-F55E1F6E7765}"/>
              </a:ext>
            </a:extLst>
          </p:cNvPr>
          <p:cNvPicPr>
            <a:picLocks noChangeAspect="1"/>
          </p:cNvPicPr>
          <p:nvPr/>
        </p:nvPicPr>
        <p:blipFill>
          <a:blip r:embed="rId2"/>
          <a:stretch>
            <a:fillRect/>
          </a:stretch>
        </p:blipFill>
        <p:spPr>
          <a:xfrm>
            <a:off x="1111854" y="4249328"/>
            <a:ext cx="5128080" cy="1934337"/>
          </a:xfrm>
          <a:prstGeom prst="rect">
            <a:avLst/>
          </a:prstGeom>
        </p:spPr>
      </p:pic>
      <p:pic>
        <p:nvPicPr>
          <p:cNvPr id="11" name="Picture 10">
            <a:extLst>
              <a:ext uri="{FF2B5EF4-FFF2-40B4-BE49-F238E27FC236}">
                <a16:creationId xmlns:a16="http://schemas.microsoft.com/office/drawing/2014/main" id="{3628C42D-9EBA-E628-6D96-7D219E0D5624}"/>
              </a:ext>
            </a:extLst>
          </p:cNvPr>
          <p:cNvPicPr>
            <a:picLocks noChangeAspect="1"/>
          </p:cNvPicPr>
          <p:nvPr/>
        </p:nvPicPr>
        <p:blipFill>
          <a:blip r:embed="rId3"/>
          <a:stretch>
            <a:fillRect/>
          </a:stretch>
        </p:blipFill>
        <p:spPr>
          <a:xfrm>
            <a:off x="6421125" y="4282256"/>
            <a:ext cx="4542629" cy="1539756"/>
          </a:xfrm>
          <a:prstGeom prst="rect">
            <a:avLst/>
          </a:prstGeom>
        </p:spPr>
      </p:pic>
      <p:sp>
        <p:nvSpPr>
          <p:cNvPr id="4" name="TextBox 3">
            <a:extLst>
              <a:ext uri="{FF2B5EF4-FFF2-40B4-BE49-F238E27FC236}">
                <a16:creationId xmlns:a16="http://schemas.microsoft.com/office/drawing/2014/main" id="{1ECBD236-E876-2273-A99E-4766E106897B}"/>
              </a:ext>
            </a:extLst>
          </p:cNvPr>
          <p:cNvSpPr txBox="1"/>
          <p:nvPr/>
        </p:nvSpPr>
        <p:spPr>
          <a:xfrm>
            <a:off x="9980379" y="2131457"/>
            <a:ext cx="1794850" cy="3323987"/>
          </a:xfrm>
          <a:prstGeom prst="rect">
            <a:avLst/>
          </a:prstGeom>
          <a:solidFill>
            <a:srgbClr val="FFC000"/>
          </a:solidFill>
        </p:spPr>
        <p:txBody>
          <a:bodyPr wrap="none" rtlCol="0">
            <a:spAutoFit/>
          </a:bodyPr>
          <a:lstStyle/>
          <a:p>
            <a:r>
              <a:rPr lang="en-HK" sz="3200" dirty="0"/>
              <a:t>Exercises:</a:t>
            </a:r>
          </a:p>
          <a:p>
            <a:r>
              <a:rPr lang="en-HK" sz="3200" dirty="0"/>
              <a:t>a[::-1]</a:t>
            </a:r>
          </a:p>
          <a:p>
            <a:r>
              <a:rPr lang="en-HK" sz="3200" dirty="0"/>
              <a:t>a[1::-1]</a:t>
            </a:r>
          </a:p>
          <a:p>
            <a:r>
              <a:rPr lang="en-HK" sz="3200" dirty="0"/>
              <a:t>a[-3:-1]</a:t>
            </a:r>
          </a:p>
          <a:p>
            <a:r>
              <a:rPr lang="en-HK" sz="3200" dirty="0"/>
              <a:t>a[-2:]</a:t>
            </a:r>
          </a:p>
          <a:p>
            <a:r>
              <a:rPr lang="en-HK" sz="3200" dirty="0"/>
              <a:t>a[:-2]</a:t>
            </a:r>
          </a:p>
          <a:p>
            <a:endParaRPr lang="en-HK" dirty="0"/>
          </a:p>
        </p:txBody>
      </p:sp>
    </p:spTree>
    <p:extLst>
      <p:ext uri="{BB962C8B-B14F-4D97-AF65-F5344CB8AC3E}">
        <p14:creationId xmlns:p14="http://schemas.microsoft.com/office/powerpoint/2010/main" val="3452122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Conditions, Boolean Arrays and Selection</a:t>
            </a:r>
            <a:endParaRPr lang="en-US" dirty="0"/>
          </a:p>
        </p:txBody>
      </p:sp>
      <p:pic>
        <p:nvPicPr>
          <p:cNvPr id="4" name="Picture 3"/>
          <p:cNvPicPr>
            <a:picLocks noChangeAspect="1"/>
          </p:cNvPicPr>
          <p:nvPr/>
        </p:nvPicPr>
        <p:blipFill>
          <a:blip r:embed="rId2"/>
          <a:stretch>
            <a:fillRect/>
          </a:stretch>
        </p:blipFill>
        <p:spPr>
          <a:xfrm>
            <a:off x="1458038" y="1690688"/>
            <a:ext cx="5639587" cy="4525006"/>
          </a:xfrm>
          <a:prstGeom prst="rect">
            <a:avLst/>
          </a:prstGeom>
        </p:spPr>
      </p:pic>
    </p:spTree>
    <p:extLst>
      <p:ext uri="{BB962C8B-B14F-4D97-AF65-F5344CB8AC3E}">
        <p14:creationId xmlns:p14="http://schemas.microsoft.com/office/powerpoint/2010/main" val="1609996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17C8-8BF0-44CD-BC00-F812A9506308}"/>
              </a:ext>
            </a:extLst>
          </p:cNvPr>
          <p:cNvSpPr>
            <a:spLocks noGrp="1"/>
          </p:cNvSpPr>
          <p:nvPr>
            <p:ph type="title"/>
          </p:nvPr>
        </p:nvSpPr>
        <p:spPr/>
        <p:txBody>
          <a:bodyPr>
            <a:normAutofit/>
          </a:bodyPr>
          <a:lstStyle/>
          <a:p>
            <a:r>
              <a:rPr lang="en-US" sz="4800" dirty="0"/>
              <a:t>Very brief introduction of Pandas</a:t>
            </a:r>
            <a:endParaRPr lang="en-HK" sz="4800" dirty="0"/>
          </a:p>
        </p:txBody>
      </p:sp>
      <p:sp>
        <p:nvSpPr>
          <p:cNvPr id="3" name="Content Placeholder 2">
            <a:extLst>
              <a:ext uri="{FF2B5EF4-FFF2-40B4-BE49-F238E27FC236}">
                <a16:creationId xmlns:a16="http://schemas.microsoft.com/office/drawing/2014/main" id="{E73AFED9-10A9-07FA-61E2-D4ED21D0DD86}"/>
              </a:ext>
            </a:extLst>
          </p:cNvPr>
          <p:cNvSpPr>
            <a:spLocks noGrp="1"/>
          </p:cNvSpPr>
          <p:nvPr>
            <p:ph idx="1"/>
          </p:nvPr>
        </p:nvSpPr>
        <p:spPr/>
        <p:txBody>
          <a:bodyPr/>
          <a:lstStyle/>
          <a:p>
            <a:r>
              <a:rPr lang="en-HK" dirty="0"/>
              <a:t>Pandas: A powerful Python Data Analysis Library</a:t>
            </a:r>
          </a:p>
          <a:p>
            <a:r>
              <a:rPr lang="en-HK" dirty="0"/>
              <a:t>The library was designed and developed primarily by Wes McKinney starting in 2008.  In 2012, </a:t>
            </a:r>
            <a:r>
              <a:rPr lang="en-HK" dirty="0" err="1"/>
              <a:t>Sien</a:t>
            </a:r>
            <a:r>
              <a:rPr lang="en-HK" dirty="0"/>
              <a:t> Chang, one of his colleagues, was added to the development.  Together they set up one of the most used libraries in the Python community.</a:t>
            </a:r>
          </a:p>
          <a:p>
            <a:r>
              <a:rPr lang="en-HK" dirty="0"/>
              <a:t>Pandas supports two major data structures:</a:t>
            </a:r>
          </a:p>
          <a:p>
            <a:pPr lvl="1"/>
            <a:r>
              <a:rPr lang="en-HK" dirty="0"/>
              <a:t>Series:  Similar to </a:t>
            </a:r>
            <a:r>
              <a:rPr lang="en-HK" dirty="0" err="1"/>
              <a:t>Numpy’s</a:t>
            </a:r>
            <a:r>
              <a:rPr lang="en-HK" dirty="0"/>
              <a:t> 1D-array</a:t>
            </a:r>
          </a:p>
          <a:p>
            <a:pPr lvl="1"/>
            <a:r>
              <a:rPr lang="en-HK" dirty="0" err="1"/>
              <a:t>Dataframes</a:t>
            </a:r>
            <a:r>
              <a:rPr lang="en-HK" dirty="0"/>
              <a:t>:  A 2D table</a:t>
            </a:r>
          </a:p>
        </p:txBody>
      </p:sp>
      <p:pic>
        <p:nvPicPr>
          <p:cNvPr id="5" name="Picture 4">
            <a:extLst>
              <a:ext uri="{FF2B5EF4-FFF2-40B4-BE49-F238E27FC236}">
                <a16:creationId xmlns:a16="http://schemas.microsoft.com/office/drawing/2014/main" id="{8507A5B1-9FED-9644-F14E-C9733558E13A}"/>
              </a:ext>
            </a:extLst>
          </p:cNvPr>
          <p:cNvPicPr>
            <a:picLocks noChangeAspect="1"/>
          </p:cNvPicPr>
          <p:nvPr/>
        </p:nvPicPr>
        <p:blipFill>
          <a:blip r:embed="rId2"/>
          <a:stretch>
            <a:fillRect/>
          </a:stretch>
        </p:blipFill>
        <p:spPr>
          <a:xfrm>
            <a:off x="9181708" y="530645"/>
            <a:ext cx="1518404" cy="902948"/>
          </a:xfrm>
          <a:prstGeom prst="rect">
            <a:avLst/>
          </a:prstGeom>
        </p:spPr>
      </p:pic>
    </p:spTree>
    <p:extLst>
      <p:ext uri="{BB962C8B-B14F-4D97-AF65-F5344CB8AC3E}">
        <p14:creationId xmlns:p14="http://schemas.microsoft.com/office/powerpoint/2010/main" val="104510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64AA-6EF4-655F-D902-5235E24DF9DE}"/>
              </a:ext>
            </a:extLst>
          </p:cNvPr>
          <p:cNvSpPr>
            <a:spLocks noGrp="1"/>
          </p:cNvSpPr>
          <p:nvPr>
            <p:ph type="title"/>
          </p:nvPr>
        </p:nvSpPr>
        <p:spPr/>
        <p:txBody>
          <a:bodyPr/>
          <a:lstStyle/>
          <a:p>
            <a:r>
              <a:rPr lang="en-HK" dirty="0"/>
              <a:t>Tentative schedule for the coursework</a:t>
            </a:r>
          </a:p>
        </p:txBody>
      </p:sp>
      <p:sp>
        <p:nvSpPr>
          <p:cNvPr id="3" name="Content Placeholder 2">
            <a:extLst>
              <a:ext uri="{FF2B5EF4-FFF2-40B4-BE49-F238E27FC236}">
                <a16:creationId xmlns:a16="http://schemas.microsoft.com/office/drawing/2014/main" id="{A9F8C7F0-B2AC-2965-92C3-2174F3AE8081}"/>
              </a:ext>
            </a:extLst>
          </p:cNvPr>
          <p:cNvSpPr>
            <a:spLocks noGrp="1"/>
          </p:cNvSpPr>
          <p:nvPr>
            <p:ph idx="1"/>
          </p:nvPr>
        </p:nvSpPr>
        <p:spPr/>
        <p:txBody>
          <a:bodyPr>
            <a:normAutofit lnSpcReduction="10000"/>
          </a:bodyPr>
          <a:lstStyle/>
          <a:p>
            <a:r>
              <a:rPr lang="en-US" sz="2400" dirty="0">
                <a:solidFill>
                  <a:srgbClr val="000000"/>
                </a:solidFill>
                <a:effectLst/>
              </a:rPr>
              <a:t>Sep 21 last day to form your project groups (Sep 22 finalize member list of project groups)</a:t>
            </a:r>
          </a:p>
          <a:p>
            <a:r>
              <a:rPr lang="en-US" sz="2400" dirty="0">
                <a:solidFill>
                  <a:srgbClr val="000000"/>
                </a:solidFill>
                <a:effectLst/>
              </a:rPr>
              <a:t>Sep 28 submit title of project &amp; name of group leader</a:t>
            </a:r>
          </a:p>
          <a:p>
            <a:r>
              <a:rPr lang="en-US" sz="2400" dirty="0">
                <a:solidFill>
                  <a:srgbClr val="000000"/>
                </a:solidFill>
                <a:effectLst/>
              </a:rPr>
              <a:t>Oct 5 release of Assignment 1</a:t>
            </a:r>
          </a:p>
          <a:p>
            <a:r>
              <a:rPr lang="en-US" sz="2400" dirty="0">
                <a:solidFill>
                  <a:srgbClr val="000000"/>
                </a:solidFill>
                <a:effectLst/>
              </a:rPr>
              <a:t>Nov 2 due date of Assignment 1</a:t>
            </a:r>
          </a:p>
          <a:p>
            <a:r>
              <a:rPr lang="en-US" sz="2400" dirty="0">
                <a:solidFill>
                  <a:srgbClr val="000000"/>
                </a:solidFill>
                <a:effectLst/>
              </a:rPr>
              <a:t>Nov 9 and Nov 16 Project presentation days</a:t>
            </a:r>
          </a:p>
          <a:p>
            <a:r>
              <a:rPr lang="en-US" sz="2400" dirty="0">
                <a:solidFill>
                  <a:srgbClr val="000000"/>
                </a:solidFill>
                <a:effectLst/>
              </a:rPr>
              <a:t>Nov 30 due date of project reports (only one report per group)</a:t>
            </a:r>
            <a:br>
              <a:rPr lang="en-US" sz="3600" dirty="0"/>
            </a:br>
            <a:endParaRPr lang="en-US" sz="3600" dirty="0"/>
          </a:p>
          <a:p>
            <a:r>
              <a:rPr lang="en-HK" sz="2200" dirty="0">
                <a:solidFill>
                  <a:schemeClr val="accent2">
                    <a:lumMod val="75000"/>
                  </a:schemeClr>
                </a:solidFill>
              </a:rPr>
              <a:t>Note: Each project report must include a section on the workload distribution, and this section must be agreed and signed by all members.  Also, we will use Turnitin to scan the reports.</a:t>
            </a:r>
          </a:p>
        </p:txBody>
      </p:sp>
      <p:pic>
        <p:nvPicPr>
          <p:cNvPr id="5" name="Picture 4">
            <a:extLst>
              <a:ext uri="{FF2B5EF4-FFF2-40B4-BE49-F238E27FC236}">
                <a16:creationId xmlns:a16="http://schemas.microsoft.com/office/drawing/2014/main" id="{2A55BC7A-FB1B-C290-19DA-0106D3BD57A3}"/>
              </a:ext>
            </a:extLst>
          </p:cNvPr>
          <p:cNvPicPr>
            <a:picLocks noChangeAspect="1"/>
          </p:cNvPicPr>
          <p:nvPr/>
        </p:nvPicPr>
        <p:blipFill>
          <a:blip r:embed="rId2"/>
          <a:stretch>
            <a:fillRect/>
          </a:stretch>
        </p:blipFill>
        <p:spPr>
          <a:xfrm>
            <a:off x="7429371" y="1519997"/>
            <a:ext cx="2972058" cy="4458086"/>
          </a:xfrm>
          <a:prstGeom prst="rect">
            <a:avLst/>
          </a:prstGeom>
        </p:spPr>
      </p:pic>
    </p:spTree>
    <p:extLst>
      <p:ext uri="{BB962C8B-B14F-4D97-AF65-F5344CB8AC3E}">
        <p14:creationId xmlns:p14="http://schemas.microsoft.com/office/powerpoint/2010/main" val="744569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E5A2-020B-146D-C28D-CAC95AA90F62}"/>
              </a:ext>
            </a:extLst>
          </p:cNvPr>
          <p:cNvSpPr>
            <a:spLocks noGrp="1"/>
          </p:cNvSpPr>
          <p:nvPr>
            <p:ph type="title"/>
          </p:nvPr>
        </p:nvSpPr>
        <p:spPr/>
        <p:txBody>
          <a:bodyPr/>
          <a:lstStyle/>
          <a:p>
            <a:r>
              <a:rPr lang="en-HK" dirty="0"/>
              <a:t>Series</a:t>
            </a:r>
          </a:p>
        </p:txBody>
      </p:sp>
      <p:pic>
        <p:nvPicPr>
          <p:cNvPr id="5" name="Picture 4">
            <a:extLst>
              <a:ext uri="{FF2B5EF4-FFF2-40B4-BE49-F238E27FC236}">
                <a16:creationId xmlns:a16="http://schemas.microsoft.com/office/drawing/2014/main" id="{5E8F46FB-991B-EA5E-2749-A57CBFFB7D39}"/>
              </a:ext>
            </a:extLst>
          </p:cNvPr>
          <p:cNvPicPr>
            <a:picLocks noChangeAspect="1"/>
          </p:cNvPicPr>
          <p:nvPr/>
        </p:nvPicPr>
        <p:blipFill>
          <a:blip r:embed="rId2"/>
          <a:stretch>
            <a:fillRect/>
          </a:stretch>
        </p:blipFill>
        <p:spPr>
          <a:xfrm>
            <a:off x="1395058" y="1615853"/>
            <a:ext cx="3406435" cy="3154953"/>
          </a:xfrm>
          <a:prstGeom prst="rect">
            <a:avLst/>
          </a:prstGeom>
        </p:spPr>
      </p:pic>
    </p:spTree>
    <p:extLst>
      <p:ext uri="{BB962C8B-B14F-4D97-AF65-F5344CB8AC3E}">
        <p14:creationId xmlns:p14="http://schemas.microsoft.com/office/powerpoint/2010/main" val="171187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E5A2-020B-146D-C28D-CAC95AA90F62}"/>
              </a:ext>
            </a:extLst>
          </p:cNvPr>
          <p:cNvSpPr>
            <a:spLocks noGrp="1"/>
          </p:cNvSpPr>
          <p:nvPr>
            <p:ph type="title"/>
          </p:nvPr>
        </p:nvSpPr>
        <p:spPr/>
        <p:txBody>
          <a:bodyPr/>
          <a:lstStyle/>
          <a:p>
            <a:r>
              <a:rPr lang="en-HK" dirty="0"/>
              <a:t>Series</a:t>
            </a:r>
          </a:p>
        </p:txBody>
      </p:sp>
      <p:pic>
        <p:nvPicPr>
          <p:cNvPr id="5" name="Picture 4">
            <a:extLst>
              <a:ext uri="{FF2B5EF4-FFF2-40B4-BE49-F238E27FC236}">
                <a16:creationId xmlns:a16="http://schemas.microsoft.com/office/drawing/2014/main" id="{5E8F46FB-991B-EA5E-2749-A57CBFFB7D39}"/>
              </a:ext>
            </a:extLst>
          </p:cNvPr>
          <p:cNvPicPr>
            <a:picLocks noChangeAspect="1"/>
          </p:cNvPicPr>
          <p:nvPr/>
        </p:nvPicPr>
        <p:blipFill>
          <a:blip r:embed="rId2"/>
          <a:stretch>
            <a:fillRect/>
          </a:stretch>
        </p:blipFill>
        <p:spPr>
          <a:xfrm>
            <a:off x="1395058" y="1615853"/>
            <a:ext cx="3406435" cy="3154953"/>
          </a:xfrm>
          <a:prstGeom prst="rect">
            <a:avLst/>
          </a:prstGeom>
        </p:spPr>
      </p:pic>
      <p:sp>
        <p:nvSpPr>
          <p:cNvPr id="3" name="Oval 2">
            <a:extLst>
              <a:ext uri="{FF2B5EF4-FFF2-40B4-BE49-F238E27FC236}">
                <a16:creationId xmlns:a16="http://schemas.microsoft.com/office/drawing/2014/main" id="{D1D84288-CFFD-3809-21AD-E67CB7AECA34}"/>
              </a:ext>
            </a:extLst>
          </p:cNvPr>
          <p:cNvSpPr/>
          <p:nvPr/>
        </p:nvSpPr>
        <p:spPr>
          <a:xfrm>
            <a:off x="1762812" y="2243579"/>
            <a:ext cx="254524" cy="9992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Oval 6">
            <a:extLst>
              <a:ext uri="{FF2B5EF4-FFF2-40B4-BE49-F238E27FC236}">
                <a16:creationId xmlns:a16="http://schemas.microsoft.com/office/drawing/2014/main" id="{58DD5FC4-5186-74AE-B6E7-E72114E8A227}"/>
              </a:ext>
            </a:extLst>
          </p:cNvPr>
          <p:cNvSpPr/>
          <p:nvPr/>
        </p:nvSpPr>
        <p:spPr>
          <a:xfrm>
            <a:off x="2268629" y="2243579"/>
            <a:ext cx="288959" cy="9992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 name="TextBox 3">
            <a:extLst>
              <a:ext uri="{FF2B5EF4-FFF2-40B4-BE49-F238E27FC236}">
                <a16:creationId xmlns:a16="http://schemas.microsoft.com/office/drawing/2014/main" id="{F005EDFA-AA5D-F080-3DDA-4331199AFD70}"/>
              </a:ext>
            </a:extLst>
          </p:cNvPr>
          <p:cNvSpPr txBox="1"/>
          <p:nvPr/>
        </p:nvSpPr>
        <p:spPr>
          <a:xfrm>
            <a:off x="2413108" y="3920067"/>
            <a:ext cx="2456185" cy="14773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HK" dirty="0"/>
              <a:t>index labels; by default, </a:t>
            </a:r>
          </a:p>
          <a:p>
            <a:r>
              <a:rPr lang="en-HK" dirty="0"/>
              <a:t>they are equal to the</a:t>
            </a:r>
          </a:p>
          <a:p>
            <a:r>
              <a:rPr lang="en-HK" dirty="0"/>
              <a:t>usual indexes we use to</a:t>
            </a:r>
          </a:p>
          <a:p>
            <a:r>
              <a:rPr lang="en-HK" dirty="0"/>
              <a:t>access the elements in</a:t>
            </a:r>
          </a:p>
          <a:p>
            <a:r>
              <a:rPr lang="en-HK" dirty="0"/>
              <a:t>a list, i.e., 0, 1,…,len-1.</a:t>
            </a:r>
          </a:p>
        </p:txBody>
      </p:sp>
      <p:cxnSp>
        <p:nvCxnSpPr>
          <p:cNvPr id="9" name="Straight Arrow Connector 8">
            <a:extLst>
              <a:ext uri="{FF2B5EF4-FFF2-40B4-BE49-F238E27FC236}">
                <a16:creationId xmlns:a16="http://schemas.microsoft.com/office/drawing/2014/main" id="{6015D8DA-BD04-0918-97AF-360806BE1599}"/>
              </a:ext>
            </a:extLst>
          </p:cNvPr>
          <p:cNvCxnSpPr>
            <a:endCxn id="3" idx="5"/>
          </p:cNvCxnSpPr>
          <p:nvPr/>
        </p:nvCxnSpPr>
        <p:spPr>
          <a:xfrm flipH="1" flipV="1">
            <a:off x="1980062" y="3096485"/>
            <a:ext cx="433046" cy="815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5CABCBC-7A52-80EA-C21D-4BA6C9CA7BAB}"/>
              </a:ext>
            </a:extLst>
          </p:cNvPr>
          <p:cNvSpPr txBox="1"/>
          <p:nvPr/>
        </p:nvSpPr>
        <p:spPr>
          <a:xfrm>
            <a:off x="3934817" y="2614928"/>
            <a:ext cx="198464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HK" dirty="0"/>
              <a:t>values of the series</a:t>
            </a:r>
          </a:p>
        </p:txBody>
      </p:sp>
      <p:cxnSp>
        <p:nvCxnSpPr>
          <p:cNvPr id="12" name="Straight Arrow Connector 11">
            <a:extLst>
              <a:ext uri="{FF2B5EF4-FFF2-40B4-BE49-F238E27FC236}">
                <a16:creationId xmlns:a16="http://schemas.microsoft.com/office/drawing/2014/main" id="{5DFFF1A0-E66E-30B1-7FE5-C31E35F5A4BC}"/>
              </a:ext>
            </a:extLst>
          </p:cNvPr>
          <p:cNvCxnSpPr>
            <a:cxnSpLocks/>
            <a:stCxn id="10" idx="1"/>
            <a:endCxn id="7" idx="6"/>
          </p:cNvCxnSpPr>
          <p:nvPr/>
        </p:nvCxnSpPr>
        <p:spPr>
          <a:xfrm flipH="1" flipV="1">
            <a:off x="2557588" y="2743200"/>
            <a:ext cx="1377229" cy="56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035D55-1D0F-3366-FE0E-C8C3BDF0050D}"/>
              </a:ext>
            </a:extLst>
          </p:cNvPr>
          <p:cNvSpPr txBox="1"/>
          <p:nvPr/>
        </p:nvSpPr>
        <p:spPr>
          <a:xfrm>
            <a:off x="4927140" y="3767825"/>
            <a:ext cx="343927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HK" dirty="0"/>
              <a:t>you can give your own index labels</a:t>
            </a:r>
          </a:p>
        </p:txBody>
      </p:sp>
      <p:pic>
        <p:nvPicPr>
          <p:cNvPr id="17" name="Picture 16">
            <a:extLst>
              <a:ext uri="{FF2B5EF4-FFF2-40B4-BE49-F238E27FC236}">
                <a16:creationId xmlns:a16="http://schemas.microsoft.com/office/drawing/2014/main" id="{A7AAFDED-1F3C-4EB5-67EA-C0A61C2B840F}"/>
              </a:ext>
            </a:extLst>
          </p:cNvPr>
          <p:cNvPicPr>
            <a:picLocks noChangeAspect="1"/>
          </p:cNvPicPr>
          <p:nvPr/>
        </p:nvPicPr>
        <p:blipFill>
          <a:blip r:embed="rId3"/>
          <a:stretch>
            <a:fillRect/>
          </a:stretch>
        </p:blipFill>
        <p:spPr>
          <a:xfrm>
            <a:off x="4927140" y="4137157"/>
            <a:ext cx="6995766" cy="1851820"/>
          </a:xfrm>
          <a:prstGeom prst="rect">
            <a:avLst/>
          </a:prstGeom>
        </p:spPr>
      </p:pic>
    </p:spTree>
    <p:extLst>
      <p:ext uri="{BB962C8B-B14F-4D97-AF65-F5344CB8AC3E}">
        <p14:creationId xmlns:p14="http://schemas.microsoft.com/office/powerpoint/2010/main" val="437601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E561-5D4B-EE37-DF58-6DE5D8300355}"/>
              </a:ext>
            </a:extLst>
          </p:cNvPr>
          <p:cNvSpPr>
            <a:spLocks noGrp="1"/>
          </p:cNvSpPr>
          <p:nvPr>
            <p:ph type="title"/>
          </p:nvPr>
        </p:nvSpPr>
        <p:spPr/>
        <p:txBody>
          <a:bodyPr/>
          <a:lstStyle/>
          <a:p>
            <a:r>
              <a:rPr lang="en-HK" dirty="0"/>
              <a:t>Series</a:t>
            </a:r>
          </a:p>
        </p:txBody>
      </p:sp>
      <p:sp>
        <p:nvSpPr>
          <p:cNvPr id="3" name="Content Placeholder 2">
            <a:extLst>
              <a:ext uri="{FF2B5EF4-FFF2-40B4-BE49-F238E27FC236}">
                <a16:creationId xmlns:a16="http://schemas.microsoft.com/office/drawing/2014/main" id="{C58A6AA3-D0D3-665A-CD50-6171BB164719}"/>
              </a:ext>
            </a:extLst>
          </p:cNvPr>
          <p:cNvSpPr>
            <a:spLocks noGrp="1"/>
          </p:cNvSpPr>
          <p:nvPr>
            <p:ph idx="1"/>
          </p:nvPr>
        </p:nvSpPr>
        <p:spPr>
          <a:xfrm>
            <a:off x="838200" y="1825625"/>
            <a:ext cx="7128933" cy="477308"/>
          </a:xfrm>
        </p:spPr>
        <p:style>
          <a:lnRef idx="3">
            <a:schemeClr val="lt1"/>
          </a:lnRef>
          <a:fillRef idx="1">
            <a:schemeClr val="accent1"/>
          </a:fillRef>
          <a:effectRef idx="1">
            <a:schemeClr val="accent1"/>
          </a:effectRef>
          <a:fontRef idx="minor">
            <a:schemeClr val="lt1"/>
          </a:fontRef>
        </p:style>
        <p:txBody>
          <a:bodyPr/>
          <a:lstStyle/>
          <a:p>
            <a:pPr marL="0" indent="0">
              <a:buNone/>
            </a:pPr>
            <a:r>
              <a:rPr lang="en-HK" dirty="0"/>
              <a:t>You may create a series using Python dictionary</a:t>
            </a:r>
          </a:p>
        </p:txBody>
      </p:sp>
      <p:pic>
        <p:nvPicPr>
          <p:cNvPr id="5" name="Picture 4">
            <a:extLst>
              <a:ext uri="{FF2B5EF4-FFF2-40B4-BE49-F238E27FC236}">
                <a16:creationId xmlns:a16="http://schemas.microsoft.com/office/drawing/2014/main" id="{FA65C0F8-A055-E602-3F5D-1A87E7ACA3B6}"/>
              </a:ext>
            </a:extLst>
          </p:cNvPr>
          <p:cNvPicPr>
            <a:picLocks noChangeAspect="1"/>
          </p:cNvPicPr>
          <p:nvPr/>
        </p:nvPicPr>
        <p:blipFill>
          <a:blip r:embed="rId2"/>
          <a:stretch>
            <a:fillRect/>
          </a:stretch>
        </p:blipFill>
        <p:spPr>
          <a:xfrm>
            <a:off x="932052" y="2705353"/>
            <a:ext cx="5067739" cy="3200677"/>
          </a:xfrm>
          <a:prstGeom prst="rect">
            <a:avLst/>
          </a:prstGeom>
        </p:spPr>
      </p:pic>
    </p:spTree>
    <p:extLst>
      <p:ext uri="{BB962C8B-B14F-4D97-AF65-F5344CB8AC3E}">
        <p14:creationId xmlns:p14="http://schemas.microsoft.com/office/powerpoint/2010/main" val="172592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AD35-8C86-9F31-AE17-0736C4E578C5}"/>
              </a:ext>
            </a:extLst>
          </p:cNvPr>
          <p:cNvSpPr>
            <a:spLocks noGrp="1"/>
          </p:cNvSpPr>
          <p:nvPr>
            <p:ph type="title"/>
          </p:nvPr>
        </p:nvSpPr>
        <p:spPr/>
        <p:txBody>
          <a:bodyPr>
            <a:normAutofit/>
          </a:bodyPr>
          <a:lstStyle/>
          <a:p>
            <a:r>
              <a:rPr lang="en-HK" sz="3600" dirty="0"/>
              <a:t>Relationship between pandas Series and </a:t>
            </a:r>
            <a:r>
              <a:rPr lang="en-HK" sz="3600" dirty="0" err="1"/>
              <a:t>numpy</a:t>
            </a:r>
            <a:r>
              <a:rPr lang="en-HK" sz="3600" dirty="0"/>
              <a:t> </a:t>
            </a:r>
            <a:r>
              <a:rPr lang="en-HK" sz="3600" dirty="0" err="1"/>
              <a:t>ndarray</a:t>
            </a:r>
            <a:endParaRPr lang="en-HK" sz="3600" dirty="0"/>
          </a:p>
        </p:txBody>
      </p:sp>
      <p:pic>
        <p:nvPicPr>
          <p:cNvPr id="5" name="Content Placeholder 4">
            <a:extLst>
              <a:ext uri="{FF2B5EF4-FFF2-40B4-BE49-F238E27FC236}">
                <a16:creationId xmlns:a16="http://schemas.microsoft.com/office/drawing/2014/main" id="{5DBBC4E3-C933-556C-EBDE-9F3870C7A855}"/>
              </a:ext>
            </a:extLst>
          </p:cNvPr>
          <p:cNvPicPr>
            <a:picLocks noGrp="1" noChangeAspect="1"/>
          </p:cNvPicPr>
          <p:nvPr>
            <p:ph idx="1"/>
          </p:nvPr>
        </p:nvPicPr>
        <p:blipFill>
          <a:blip r:embed="rId2"/>
          <a:stretch>
            <a:fillRect/>
          </a:stretch>
        </p:blipFill>
        <p:spPr>
          <a:xfrm>
            <a:off x="1035177" y="1790685"/>
            <a:ext cx="5540220" cy="4176122"/>
          </a:xfrm>
        </p:spPr>
      </p:pic>
    </p:spTree>
    <p:extLst>
      <p:ext uri="{BB962C8B-B14F-4D97-AF65-F5344CB8AC3E}">
        <p14:creationId xmlns:p14="http://schemas.microsoft.com/office/powerpoint/2010/main" val="2787020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AD35-8C86-9F31-AE17-0736C4E578C5}"/>
              </a:ext>
            </a:extLst>
          </p:cNvPr>
          <p:cNvSpPr>
            <a:spLocks noGrp="1"/>
          </p:cNvSpPr>
          <p:nvPr>
            <p:ph type="title"/>
          </p:nvPr>
        </p:nvSpPr>
        <p:spPr/>
        <p:txBody>
          <a:bodyPr/>
          <a:lstStyle/>
          <a:p>
            <a:r>
              <a:rPr kumimoji="0" lang="en-HK" sz="3600" b="0" i="0" u="none" strike="noStrike" kern="1200" cap="none" spc="0" normalizeH="0" baseline="0" noProof="0" dirty="0">
                <a:ln>
                  <a:noFill/>
                </a:ln>
                <a:solidFill>
                  <a:prstClr val="black"/>
                </a:solidFill>
                <a:effectLst/>
                <a:uLnTx/>
                <a:uFillTx/>
                <a:latin typeface="Calibri Light" panose="020F0302020204030204"/>
                <a:ea typeface="+mj-ea"/>
                <a:cs typeface="+mj-cs"/>
              </a:rPr>
              <a:t>Relationship between pandas Series and </a:t>
            </a:r>
            <a:r>
              <a:rPr kumimoji="0" lang="en-H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numpy</a:t>
            </a:r>
            <a:r>
              <a:rPr kumimoji="0" lang="en-HK" sz="36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H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ndarray</a:t>
            </a:r>
            <a:endParaRPr lang="en-HK" dirty="0"/>
          </a:p>
        </p:txBody>
      </p:sp>
      <p:pic>
        <p:nvPicPr>
          <p:cNvPr id="5" name="Content Placeholder 4">
            <a:extLst>
              <a:ext uri="{FF2B5EF4-FFF2-40B4-BE49-F238E27FC236}">
                <a16:creationId xmlns:a16="http://schemas.microsoft.com/office/drawing/2014/main" id="{5DBBC4E3-C933-556C-EBDE-9F3870C7A855}"/>
              </a:ext>
            </a:extLst>
          </p:cNvPr>
          <p:cNvPicPr>
            <a:picLocks noGrp="1" noChangeAspect="1"/>
          </p:cNvPicPr>
          <p:nvPr>
            <p:ph idx="1"/>
          </p:nvPr>
        </p:nvPicPr>
        <p:blipFill>
          <a:blip r:embed="rId2"/>
          <a:stretch>
            <a:fillRect/>
          </a:stretch>
        </p:blipFill>
        <p:spPr>
          <a:xfrm>
            <a:off x="1035177" y="1790685"/>
            <a:ext cx="5540220" cy="4176122"/>
          </a:xfrm>
        </p:spPr>
      </p:pic>
      <p:sp>
        <p:nvSpPr>
          <p:cNvPr id="6" name="Oval 5">
            <a:extLst>
              <a:ext uri="{FF2B5EF4-FFF2-40B4-BE49-F238E27FC236}">
                <a16:creationId xmlns:a16="http://schemas.microsoft.com/office/drawing/2014/main" id="{17D58CA4-A371-8C9B-2B05-868944083A1A}"/>
              </a:ext>
            </a:extLst>
          </p:cNvPr>
          <p:cNvSpPr/>
          <p:nvPr/>
        </p:nvSpPr>
        <p:spPr>
          <a:xfrm>
            <a:off x="1241196" y="5482342"/>
            <a:ext cx="2564091" cy="5844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418D6B6E-A61D-D3A4-28C3-5B1EE9574CE8}"/>
              </a:ext>
            </a:extLst>
          </p:cNvPr>
          <p:cNvSpPr txBox="1"/>
          <p:nvPr/>
        </p:nvSpPr>
        <p:spPr>
          <a:xfrm>
            <a:off x="7170428" y="1690688"/>
            <a:ext cx="3717043" cy="1477328"/>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HK" dirty="0"/>
              <a:t>Thus, we have two ways to access the</a:t>
            </a:r>
          </a:p>
          <a:p>
            <a:r>
              <a:rPr lang="en-HK" dirty="0"/>
              <a:t>elements of a Series:</a:t>
            </a:r>
          </a:p>
          <a:p>
            <a:pPr marL="342900" indent="-342900">
              <a:buAutoNum type="arabicParenBoth"/>
            </a:pPr>
            <a:r>
              <a:rPr lang="en-HK" dirty="0"/>
              <a:t>using the index as if it is a </a:t>
            </a:r>
            <a:r>
              <a:rPr lang="en-HK" dirty="0" err="1"/>
              <a:t>numpy</a:t>
            </a:r>
            <a:endParaRPr lang="en-HK" dirty="0"/>
          </a:p>
          <a:p>
            <a:r>
              <a:rPr lang="en-HK" dirty="0"/>
              <a:t>array; or</a:t>
            </a:r>
          </a:p>
          <a:p>
            <a:r>
              <a:rPr lang="en-HK" dirty="0"/>
              <a:t>(2) using the </a:t>
            </a:r>
            <a:r>
              <a:rPr lang="en-HK" dirty="0" err="1"/>
              <a:t>series’s</a:t>
            </a:r>
            <a:r>
              <a:rPr lang="en-HK" dirty="0"/>
              <a:t> index labels</a:t>
            </a:r>
          </a:p>
        </p:txBody>
      </p:sp>
      <p:pic>
        <p:nvPicPr>
          <p:cNvPr id="9" name="Picture 8">
            <a:extLst>
              <a:ext uri="{FF2B5EF4-FFF2-40B4-BE49-F238E27FC236}">
                <a16:creationId xmlns:a16="http://schemas.microsoft.com/office/drawing/2014/main" id="{FFB398B4-901D-917D-15E8-D162CBE09F59}"/>
              </a:ext>
            </a:extLst>
          </p:cNvPr>
          <p:cNvPicPr>
            <a:picLocks noChangeAspect="1"/>
          </p:cNvPicPr>
          <p:nvPr/>
        </p:nvPicPr>
        <p:blipFill>
          <a:blip r:embed="rId3"/>
          <a:stretch>
            <a:fillRect/>
          </a:stretch>
        </p:blipFill>
        <p:spPr>
          <a:xfrm>
            <a:off x="7255715" y="3168016"/>
            <a:ext cx="2103302" cy="922100"/>
          </a:xfrm>
          <a:prstGeom prst="rect">
            <a:avLst/>
          </a:prstGeom>
        </p:spPr>
      </p:pic>
      <p:pic>
        <p:nvPicPr>
          <p:cNvPr id="14" name="Picture 13">
            <a:extLst>
              <a:ext uri="{FF2B5EF4-FFF2-40B4-BE49-F238E27FC236}">
                <a16:creationId xmlns:a16="http://schemas.microsoft.com/office/drawing/2014/main" id="{ABACFC0F-D401-6205-3BD0-A1BF0AA057DC}"/>
              </a:ext>
            </a:extLst>
          </p:cNvPr>
          <p:cNvPicPr>
            <a:picLocks noChangeAspect="1"/>
          </p:cNvPicPr>
          <p:nvPr/>
        </p:nvPicPr>
        <p:blipFill>
          <a:blip r:embed="rId4"/>
          <a:stretch>
            <a:fillRect/>
          </a:stretch>
        </p:blipFill>
        <p:spPr>
          <a:xfrm>
            <a:off x="7285970" y="3994191"/>
            <a:ext cx="2158334" cy="2863809"/>
          </a:xfrm>
          <a:prstGeom prst="rect">
            <a:avLst/>
          </a:prstGeom>
        </p:spPr>
      </p:pic>
      <p:pic>
        <p:nvPicPr>
          <p:cNvPr id="17" name="Picture 16">
            <a:extLst>
              <a:ext uri="{FF2B5EF4-FFF2-40B4-BE49-F238E27FC236}">
                <a16:creationId xmlns:a16="http://schemas.microsoft.com/office/drawing/2014/main" id="{D4F510C8-84D6-59B0-2150-CE9CCB3065A6}"/>
              </a:ext>
            </a:extLst>
          </p:cNvPr>
          <p:cNvPicPr>
            <a:picLocks noChangeAspect="1"/>
          </p:cNvPicPr>
          <p:nvPr/>
        </p:nvPicPr>
        <p:blipFill>
          <a:blip r:embed="rId5"/>
          <a:stretch>
            <a:fillRect/>
          </a:stretch>
        </p:blipFill>
        <p:spPr>
          <a:xfrm>
            <a:off x="9704019" y="3948766"/>
            <a:ext cx="2487981" cy="2863809"/>
          </a:xfrm>
          <a:prstGeom prst="rect">
            <a:avLst/>
          </a:prstGeom>
        </p:spPr>
      </p:pic>
    </p:spTree>
    <p:extLst>
      <p:ext uri="{BB962C8B-B14F-4D97-AF65-F5344CB8AC3E}">
        <p14:creationId xmlns:p14="http://schemas.microsoft.com/office/powerpoint/2010/main" val="2960126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AD35-8C86-9F31-AE17-0736C4E578C5}"/>
              </a:ext>
            </a:extLst>
          </p:cNvPr>
          <p:cNvSpPr>
            <a:spLocks noGrp="1"/>
          </p:cNvSpPr>
          <p:nvPr>
            <p:ph type="title"/>
          </p:nvPr>
        </p:nvSpPr>
        <p:spPr/>
        <p:txBody>
          <a:bodyPr>
            <a:normAutofit/>
          </a:bodyPr>
          <a:lstStyle/>
          <a:p>
            <a:r>
              <a:rPr lang="en-HK" sz="3600" dirty="0"/>
              <a:t>Relationship between pandas Series and </a:t>
            </a:r>
            <a:r>
              <a:rPr lang="en-HK" sz="3600" dirty="0" err="1"/>
              <a:t>numpy</a:t>
            </a:r>
            <a:r>
              <a:rPr lang="en-HK" sz="3600" dirty="0"/>
              <a:t> </a:t>
            </a:r>
            <a:r>
              <a:rPr lang="en-HK" sz="3600" dirty="0" err="1"/>
              <a:t>ndarray</a:t>
            </a:r>
            <a:endParaRPr lang="en-HK" dirty="0"/>
          </a:p>
        </p:txBody>
      </p:sp>
      <p:pic>
        <p:nvPicPr>
          <p:cNvPr id="5" name="Content Placeholder 4">
            <a:extLst>
              <a:ext uri="{FF2B5EF4-FFF2-40B4-BE49-F238E27FC236}">
                <a16:creationId xmlns:a16="http://schemas.microsoft.com/office/drawing/2014/main" id="{5DBBC4E3-C933-556C-EBDE-9F3870C7A855}"/>
              </a:ext>
            </a:extLst>
          </p:cNvPr>
          <p:cNvPicPr>
            <a:picLocks noGrp="1" noChangeAspect="1"/>
          </p:cNvPicPr>
          <p:nvPr>
            <p:ph idx="1"/>
          </p:nvPr>
        </p:nvPicPr>
        <p:blipFill>
          <a:blip r:embed="rId2"/>
          <a:stretch>
            <a:fillRect/>
          </a:stretch>
        </p:blipFill>
        <p:spPr>
          <a:xfrm>
            <a:off x="1035177" y="1790685"/>
            <a:ext cx="5540220" cy="4176122"/>
          </a:xfrm>
        </p:spPr>
      </p:pic>
      <p:sp>
        <p:nvSpPr>
          <p:cNvPr id="6" name="Oval 5">
            <a:extLst>
              <a:ext uri="{FF2B5EF4-FFF2-40B4-BE49-F238E27FC236}">
                <a16:creationId xmlns:a16="http://schemas.microsoft.com/office/drawing/2014/main" id="{17D58CA4-A371-8C9B-2B05-868944083A1A}"/>
              </a:ext>
            </a:extLst>
          </p:cNvPr>
          <p:cNvSpPr/>
          <p:nvPr/>
        </p:nvSpPr>
        <p:spPr>
          <a:xfrm>
            <a:off x="1241196" y="5482342"/>
            <a:ext cx="2564091" cy="5844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TextBox 7">
            <a:extLst>
              <a:ext uri="{FF2B5EF4-FFF2-40B4-BE49-F238E27FC236}">
                <a16:creationId xmlns:a16="http://schemas.microsoft.com/office/drawing/2014/main" id="{B4C491BC-5CA4-D02F-A45E-CFC5EB0AEDCA}"/>
              </a:ext>
            </a:extLst>
          </p:cNvPr>
          <p:cNvSpPr txBox="1"/>
          <p:nvPr/>
        </p:nvSpPr>
        <p:spPr>
          <a:xfrm>
            <a:off x="6705155" y="1790685"/>
            <a:ext cx="4676088"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Another implication: Elements-wise operations</a:t>
            </a:r>
          </a:p>
          <a:p>
            <a:r>
              <a:rPr lang="en-US" dirty="0"/>
              <a:t>can be applied to Series</a:t>
            </a:r>
            <a:endParaRPr lang="en-HK" dirty="0"/>
          </a:p>
        </p:txBody>
      </p:sp>
      <p:pic>
        <p:nvPicPr>
          <p:cNvPr id="11" name="Picture 10">
            <a:extLst>
              <a:ext uri="{FF2B5EF4-FFF2-40B4-BE49-F238E27FC236}">
                <a16:creationId xmlns:a16="http://schemas.microsoft.com/office/drawing/2014/main" id="{FCE1E959-2ABC-7813-EF3C-3D9EE0524168}"/>
              </a:ext>
            </a:extLst>
          </p:cNvPr>
          <p:cNvPicPr>
            <a:picLocks noChangeAspect="1"/>
          </p:cNvPicPr>
          <p:nvPr/>
        </p:nvPicPr>
        <p:blipFill>
          <a:blip r:embed="rId3"/>
          <a:stretch>
            <a:fillRect/>
          </a:stretch>
        </p:blipFill>
        <p:spPr>
          <a:xfrm>
            <a:off x="6699232" y="2437016"/>
            <a:ext cx="2522439" cy="4618120"/>
          </a:xfrm>
          <a:prstGeom prst="rect">
            <a:avLst/>
          </a:prstGeom>
        </p:spPr>
      </p:pic>
    </p:spTree>
    <p:extLst>
      <p:ext uri="{BB962C8B-B14F-4D97-AF65-F5344CB8AC3E}">
        <p14:creationId xmlns:p14="http://schemas.microsoft.com/office/powerpoint/2010/main" val="3063062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AD35-8C86-9F31-AE17-0736C4E578C5}"/>
              </a:ext>
            </a:extLst>
          </p:cNvPr>
          <p:cNvSpPr>
            <a:spLocks noGrp="1"/>
          </p:cNvSpPr>
          <p:nvPr>
            <p:ph type="title"/>
          </p:nvPr>
        </p:nvSpPr>
        <p:spPr/>
        <p:txBody>
          <a:bodyPr/>
          <a:lstStyle/>
          <a:p>
            <a:r>
              <a:rPr kumimoji="0" lang="en-HK" sz="3600" b="0" i="0" u="none" strike="noStrike" kern="1200" cap="none" spc="0" normalizeH="0" baseline="0" noProof="0" dirty="0">
                <a:ln>
                  <a:noFill/>
                </a:ln>
                <a:solidFill>
                  <a:prstClr val="black"/>
                </a:solidFill>
                <a:effectLst/>
                <a:uLnTx/>
                <a:uFillTx/>
                <a:latin typeface="Calibri Light" panose="020F0302020204030204"/>
                <a:ea typeface="+mj-ea"/>
                <a:cs typeface="+mj-cs"/>
              </a:rPr>
              <a:t>Relationship between pandas Series and </a:t>
            </a:r>
            <a:r>
              <a:rPr kumimoji="0" lang="en-H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numpy</a:t>
            </a:r>
            <a:r>
              <a:rPr kumimoji="0" lang="en-HK" sz="36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H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ndarray</a:t>
            </a:r>
            <a:endParaRPr lang="en-HK" dirty="0"/>
          </a:p>
        </p:txBody>
      </p:sp>
      <p:pic>
        <p:nvPicPr>
          <p:cNvPr id="5" name="Content Placeholder 4">
            <a:extLst>
              <a:ext uri="{FF2B5EF4-FFF2-40B4-BE49-F238E27FC236}">
                <a16:creationId xmlns:a16="http://schemas.microsoft.com/office/drawing/2014/main" id="{5DBBC4E3-C933-556C-EBDE-9F3870C7A855}"/>
              </a:ext>
            </a:extLst>
          </p:cNvPr>
          <p:cNvPicPr>
            <a:picLocks noGrp="1" noChangeAspect="1"/>
          </p:cNvPicPr>
          <p:nvPr>
            <p:ph idx="1"/>
          </p:nvPr>
        </p:nvPicPr>
        <p:blipFill>
          <a:blip r:embed="rId2"/>
          <a:stretch>
            <a:fillRect/>
          </a:stretch>
        </p:blipFill>
        <p:spPr>
          <a:xfrm>
            <a:off x="1035177" y="1790685"/>
            <a:ext cx="5540220" cy="4176122"/>
          </a:xfrm>
        </p:spPr>
      </p:pic>
      <p:sp>
        <p:nvSpPr>
          <p:cNvPr id="6" name="Oval 5">
            <a:extLst>
              <a:ext uri="{FF2B5EF4-FFF2-40B4-BE49-F238E27FC236}">
                <a16:creationId xmlns:a16="http://schemas.microsoft.com/office/drawing/2014/main" id="{17D58CA4-A371-8C9B-2B05-868944083A1A}"/>
              </a:ext>
            </a:extLst>
          </p:cNvPr>
          <p:cNvSpPr/>
          <p:nvPr/>
        </p:nvSpPr>
        <p:spPr>
          <a:xfrm>
            <a:off x="1241196" y="5482342"/>
            <a:ext cx="2564091" cy="5844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TextBox 7">
            <a:extLst>
              <a:ext uri="{FF2B5EF4-FFF2-40B4-BE49-F238E27FC236}">
                <a16:creationId xmlns:a16="http://schemas.microsoft.com/office/drawing/2014/main" id="{B4C491BC-5CA4-D02F-A45E-CFC5EB0AEDCA}"/>
              </a:ext>
            </a:extLst>
          </p:cNvPr>
          <p:cNvSpPr txBox="1"/>
          <p:nvPr/>
        </p:nvSpPr>
        <p:spPr>
          <a:xfrm>
            <a:off x="6705155" y="1790685"/>
            <a:ext cx="489871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Yet another implication: Conditions, Boolean array</a:t>
            </a:r>
          </a:p>
          <a:p>
            <a:r>
              <a:rPr lang="en-US" dirty="0"/>
              <a:t>and selection</a:t>
            </a:r>
            <a:endParaRPr lang="en-HK" dirty="0"/>
          </a:p>
        </p:txBody>
      </p:sp>
      <p:pic>
        <p:nvPicPr>
          <p:cNvPr id="4" name="Picture 3">
            <a:extLst>
              <a:ext uri="{FF2B5EF4-FFF2-40B4-BE49-F238E27FC236}">
                <a16:creationId xmlns:a16="http://schemas.microsoft.com/office/drawing/2014/main" id="{D3E414DC-2FB0-E499-D7F5-DCCB44409A77}"/>
              </a:ext>
            </a:extLst>
          </p:cNvPr>
          <p:cNvPicPr>
            <a:picLocks noChangeAspect="1"/>
          </p:cNvPicPr>
          <p:nvPr/>
        </p:nvPicPr>
        <p:blipFill>
          <a:blip r:embed="rId3"/>
          <a:stretch>
            <a:fillRect/>
          </a:stretch>
        </p:blipFill>
        <p:spPr>
          <a:xfrm>
            <a:off x="6862997" y="2729538"/>
            <a:ext cx="1920406" cy="2651990"/>
          </a:xfrm>
          <a:prstGeom prst="rect">
            <a:avLst/>
          </a:prstGeom>
        </p:spPr>
      </p:pic>
    </p:spTree>
    <p:extLst>
      <p:ext uri="{BB962C8B-B14F-4D97-AF65-F5344CB8AC3E}">
        <p14:creationId xmlns:p14="http://schemas.microsoft.com/office/powerpoint/2010/main" val="387722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24BB8-057E-912F-3BB4-F907D6C67048}"/>
              </a:ext>
            </a:extLst>
          </p:cNvPr>
          <p:cNvSpPr>
            <a:spLocks noGrp="1"/>
          </p:cNvSpPr>
          <p:nvPr>
            <p:ph type="title"/>
          </p:nvPr>
        </p:nvSpPr>
        <p:spPr/>
        <p:txBody>
          <a:bodyPr/>
          <a:lstStyle/>
          <a:p>
            <a:r>
              <a:rPr lang="en-US"/>
              <a:t>Some useful functions on Series</a:t>
            </a:r>
            <a:endParaRPr lang="en-HK" dirty="0"/>
          </a:p>
        </p:txBody>
      </p:sp>
      <p:pic>
        <p:nvPicPr>
          <p:cNvPr id="5" name="Picture 4">
            <a:extLst>
              <a:ext uri="{FF2B5EF4-FFF2-40B4-BE49-F238E27FC236}">
                <a16:creationId xmlns:a16="http://schemas.microsoft.com/office/drawing/2014/main" id="{8DB1AAB1-5443-11FC-B55C-AABF6EBC76D3}"/>
              </a:ext>
            </a:extLst>
          </p:cNvPr>
          <p:cNvPicPr>
            <a:picLocks noChangeAspect="1"/>
          </p:cNvPicPr>
          <p:nvPr/>
        </p:nvPicPr>
        <p:blipFill>
          <a:blip r:embed="rId2"/>
          <a:stretch>
            <a:fillRect/>
          </a:stretch>
        </p:blipFill>
        <p:spPr>
          <a:xfrm>
            <a:off x="1082833" y="1690688"/>
            <a:ext cx="4351397" cy="4381880"/>
          </a:xfrm>
          <a:prstGeom prst="rect">
            <a:avLst/>
          </a:prstGeom>
        </p:spPr>
      </p:pic>
    </p:spTree>
    <p:extLst>
      <p:ext uri="{BB962C8B-B14F-4D97-AF65-F5344CB8AC3E}">
        <p14:creationId xmlns:p14="http://schemas.microsoft.com/office/powerpoint/2010/main" val="49415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Next: </a:t>
            </a:r>
            <a:r>
              <a:rPr lang="en-HK" dirty="0" err="1"/>
              <a:t>DataFrames</a:t>
            </a:r>
            <a:endParaRPr lang="en-US" dirty="0"/>
          </a:p>
        </p:txBody>
      </p:sp>
      <p:sp>
        <p:nvSpPr>
          <p:cNvPr id="3" name="Content Placeholder 2"/>
          <p:cNvSpPr>
            <a:spLocks noGrp="1"/>
          </p:cNvSpPr>
          <p:nvPr>
            <p:ph idx="1"/>
          </p:nvPr>
        </p:nvSpPr>
        <p:spPr>
          <a:xfrm>
            <a:off x="1097280" y="1845734"/>
            <a:ext cx="5303520" cy="4023360"/>
          </a:xfrm>
        </p:spPr>
        <p:txBody>
          <a:bodyPr>
            <a:normAutofit/>
          </a:bodyPr>
          <a:lstStyle/>
          <a:p>
            <a:r>
              <a:rPr lang="en-HK" sz="2000" dirty="0"/>
              <a:t>Pandas’ </a:t>
            </a:r>
            <a:r>
              <a:rPr lang="en-HK" sz="2000" dirty="0" err="1"/>
              <a:t>DataFrame</a:t>
            </a:r>
            <a:r>
              <a:rPr lang="en-HK" sz="2000" dirty="0"/>
              <a:t> can be seen as an excel spreadsheet which offers very flexible ways of working with it.</a:t>
            </a:r>
          </a:p>
          <a:p>
            <a:pPr marL="0" indent="0">
              <a:buNone/>
            </a:pPr>
            <a:endParaRPr lang="en-US" sz="2000" i="1" dirty="0"/>
          </a:p>
        </p:txBody>
      </p:sp>
      <p:sp>
        <p:nvSpPr>
          <p:cNvPr id="4" name="Slide Number Placeholder 3"/>
          <p:cNvSpPr>
            <a:spLocks noGrp="1"/>
          </p:cNvSpPr>
          <p:nvPr>
            <p:ph type="sldNum" sz="quarter" idx="12"/>
          </p:nvPr>
        </p:nvSpPr>
        <p:spPr>
          <a:xfrm>
            <a:off x="9910506" y="6459785"/>
            <a:ext cx="1312025" cy="365125"/>
          </a:xfrm>
        </p:spPr>
        <p:txBody>
          <a:bodyPr/>
          <a:lstStyle/>
          <a:p>
            <a:fld id="{81B3A8E7-0AD1-4B48-83E8-08BF0BD63A5E}" type="slidenum">
              <a:rPr lang="en-HK" smtClean="0"/>
              <a:t>58</a:t>
            </a:fld>
            <a:endParaRPr lang="en-HK"/>
          </a:p>
        </p:txBody>
      </p:sp>
      <p:pic>
        <p:nvPicPr>
          <p:cNvPr id="5" name="Picture 4"/>
          <p:cNvPicPr>
            <a:picLocks noChangeAspect="1"/>
          </p:cNvPicPr>
          <p:nvPr/>
        </p:nvPicPr>
        <p:blipFill>
          <a:blip r:embed="rId2"/>
          <a:stretch>
            <a:fillRect/>
          </a:stretch>
        </p:blipFill>
        <p:spPr>
          <a:xfrm>
            <a:off x="6483904" y="1962566"/>
            <a:ext cx="4529721" cy="3334801"/>
          </a:xfrm>
          <a:prstGeom prst="rect">
            <a:avLst/>
          </a:prstGeom>
        </p:spPr>
      </p:pic>
      <p:cxnSp>
        <p:nvCxnSpPr>
          <p:cNvPr id="13" name="Elbow Connector 12"/>
          <p:cNvCxnSpPr/>
          <p:nvPr/>
        </p:nvCxnSpPr>
        <p:spPr>
          <a:xfrm flipV="1">
            <a:off x="8008536" y="1962566"/>
            <a:ext cx="2853732" cy="298315"/>
          </a:xfrm>
          <a:prstGeom prst="bentConnector3">
            <a:avLst>
              <a:gd name="adj1" fmla="val -352"/>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380325" y="1962566"/>
            <a:ext cx="10049" cy="298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900458" y="1962566"/>
            <a:ext cx="0" cy="298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938649" y="1913215"/>
            <a:ext cx="357790" cy="369332"/>
          </a:xfrm>
          <a:prstGeom prst="rect">
            <a:avLst/>
          </a:prstGeom>
          <a:noFill/>
        </p:spPr>
        <p:txBody>
          <a:bodyPr wrap="none" rtlCol="0">
            <a:spAutoFit/>
          </a:bodyPr>
          <a:lstStyle/>
          <a:p>
            <a:r>
              <a:rPr lang="en-HK" dirty="0"/>
              <a:t>...</a:t>
            </a:r>
            <a:endParaRPr lang="en-US" dirty="0"/>
          </a:p>
        </p:txBody>
      </p:sp>
      <p:sp>
        <p:nvSpPr>
          <p:cNvPr id="21" name="TextBox 20"/>
          <p:cNvSpPr txBox="1"/>
          <p:nvPr/>
        </p:nvSpPr>
        <p:spPr>
          <a:xfrm>
            <a:off x="10589006" y="1848871"/>
            <a:ext cx="910827"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HK" dirty="0"/>
              <a:t>Column</a:t>
            </a:r>
          </a:p>
          <a:p>
            <a:r>
              <a:rPr lang="en-HK" dirty="0"/>
              <a:t>names</a:t>
            </a:r>
            <a:endParaRPr lang="en-US" dirty="0"/>
          </a:p>
        </p:txBody>
      </p:sp>
      <p:cxnSp>
        <p:nvCxnSpPr>
          <p:cNvPr id="26" name="Elbow Connector 25"/>
          <p:cNvCxnSpPr/>
          <p:nvPr/>
        </p:nvCxnSpPr>
        <p:spPr>
          <a:xfrm rot="5400000" flipH="1" flipV="1">
            <a:off x="5905477" y="3696727"/>
            <a:ext cx="2598380" cy="602901"/>
          </a:xfrm>
          <a:prstGeom prst="bentConnector3">
            <a:avLst>
              <a:gd name="adj1" fmla="val 9911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596486" y="5297367"/>
            <a:ext cx="118731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HK" dirty="0"/>
              <a:t>Row labels</a:t>
            </a:r>
          </a:p>
        </p:txBody>
      </p:sp>
      <p:cxnSp>
        <p:nvCxnSpPr>
          <p:cNvPr id="32" name="Straight Arrow Connector 31"/>
          <p:cNvCxnSpPr/>
          <p:nvPr/>
        </p:nvCxnSpPr>
        <p:spPr>
          <a:xfrm flipV="1">
            <a:off x="6935842" y="5054321"/>
            <a:ext cx="429600" cy="10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029455" y="3294139"/>
            <a:ext cx="242374" cy="923330"/>
          </a:xfrm>
          <a:prstGeom prst="rect">
            <a:avLst/>
          </a:prstGeom>
          <a:noFill/>
        </p:spPr>
        <p:txBody>
          <a:bodyPr wrap="none" rtlCol="0">
            <a:spAutoFit/>
          </a:bodyPr>
          <a:lstStyle/>
          <a:p>
            <a:r>
              <a:rPr lang="en-HK" dirty="0"/>
              <a:t>.</a:t>
            </a:r>
          </a:p>
          <a:p>
            <a:r>
              <a:rPr lang="en-HK" dirty="0"/>
              <a:t>.</a:t>
            </a:r>
          </a:p>
          <a:p>
            <a:r>
              <a:rPr lang="en-HK" dirty="0"/>
              <a:t>.</a:t>
            </a:r>
            <a:endParaRPr lang="en-US" dirty="0"/>
          </a:p>
        </p:txBody>
      </p:sp>
    </p:spTree>
    <p:extLst>
      <p:ext uri="{BB962C8B-B14F-4D97-AF65-F5344CB8AC3E}">
        <p14:creationId xmlns:p14="http://schemas.microsoft.com/office/powerpoint/2010/main" val="3413878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Creating a </a:t>
            </a:r>
            <a:r>
              <a:rPr lang="en-HK" dirty="0" err="1"/>
              <a:t>DataFrame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59</a:t>
            </a:fld>
            <a:endParaRPr lang="en-HK"/>
          </a:p>
        </p:txBody>
      </p:sp>
      <p:pic>
        <p:nvPicPr>
          <p:cNvPr id="7" name="Picture 6">
            <a:extLst>
              <a:ext uri="{FF2B5EF4-FFF2-40B4-BE49-F238E27FC236}">
                <a16:creationId xmlns:a16="http://schemas.microsoft.com/office/drawing/2014/main" id="{90E63B3F-94B3-0352-DBB3-CD56E3D705F0}"/>
              </a:ext>
            </a:extLst>
          </p:cNvPr>
          <p:cNvPicPr>
            <a:picLocks noChangeAspect="1"/>
          </p:cNvPicPr>
          <p:nvPr/>
        </p:nvPicPr>
        <p:blipFill>
          <a:blip r:embed="rId2"/>
          <a:stretch>
            <a:fillRect/>
          </a:stretch>
        </p:blipFill>
        <p:spPr>
          <a:xfrm>
            <a:off x="897243" y="1928741"/>
            <a:ext cx="5974598" cy="3741744"/>
          </a:xfrm>
          <a:prstGeom prst="rect">
            <a:avLst/>
          </a:prstGeom>
        </p:spPr>
      </p:pic>
    </p:spTree>
    <p:extLst>
      <p:ext uri="{BB962C8B-B14F-4D97-AF65-F5344CB8AC3E}">
        <p14:creationId xmlns:p14="http://schemas.microsoft.com/office/powerpoint/2010/main" val="81826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1B52-D35B-41A5-88ED-801840C63576}"/>
              </a:ext>
            </a:extLst>
          </p:cNvPr>
          <p:cNvSpPr>
            <a:spLocks noGrp="1"/>
          </p:cNvSpPr>
          <p:nvPr>
            <p:ph type="title"/>
          </p:nvPr>
        </p:nvSpPr>
        <p:spPr/>
        <p:txBody>
          <a:bodyPr/>
          <a:lstStyle/>
          <a:p>
            <a:r>
              <a:rPr lang="en-US" dirty="0"/>
              <a:t>Data Science and Machine Learning</a:t>
            </a:r>
            <a:endParaRPr lang="en-HK" dirty="0"/>
          </a:p>
        </p:txBody>
      </p:sp>
      <p:sp>
        <p:nvSpPr>
          <p:cNvPr id="3" name="Text Placeholder 2">
            <a:extLst>
              <a:ext uri="{FF2B5EF4-FFF2-40B4-BE49-F238E27FC236}">
                <a16:creationId xmlns:a16="http://schemas.microsoft.com/office/drawing/2014/main" id="{7A88B428-2069-4C67-95C2-8C45F5164060}"/>
              </a:ext>
            </a:extLst>
          </p:cNvPr>
          <p:cNvSpPr>
            <a:spLocks noGrp="1"/>
          </p:cNvSpPr>
          <p:nvPr>
            <p:ph type="body" idx="1"/>
          </p:nvPr>
        </p:nvSpPr>
        <p:spPr/>
        <p:txBody>
          <a:bodyPr/>
          <a:lstStyle/>
          <a:p>
            <a:pPr marL="0" indent="0">
              <a:buNone/>
            </a:pPr>
            <a:r>
              <a:rPr lang="en-US" dirty="0"/>
              <a:t>In the last two decades, more than 20,000 software packages (libraries) for DS and ML have been developed, and </a:t>
            </a:r>
            <a:r>
              <a:rPr lang="en-US" dirty="0">
                <a:solidFill>
                  <a:srgbClr val="FF0000"/>
                </a:solidFill>
              </a:rPr>
              <a:t>everyone can use them freely</a:t>
            </a:r>
            <a:r>
              <a:rPr lang="en-US" dirty="0"/>
              <a:t>. For this course, we will use some of these packages to solve our problems in finance and trading.</a:t>
            </a:r>
          </a:p>
          <a:p>
            <a:pPr marL="0" indent="0">
              <a:buNone/>
            </a:pPr>
            <a:r>
              <a:rPr lang="en-HK" dirty="0">
                <a:solidFill>
                  <a:srgbClr val="FF0000"/>
                </a:solidFill>
              </a:rPr>
              <a:t>First question</a:t>
            </a:r>
            <a:r>
              <a:rPr lang="en-HK" dirty="0"/>
              <a:t>:  How to install and use them?</a:t>
            </a:r>
            <a:endParaRPr lang="en-US" dirty="0"/>
          </a:p>
        </p:txBody>
      </p:sp>
    </p:spTree>
    <p:extLst>
      <p:ext uri="{BB962C8B-B14F-4D97-AF65-F5344CB8AC3E}">
        <p14:creationId xmlns:p14="http://schemas.microsoft.com/office/powerpoint/2010/main" val="122225569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Creating a </a:t>
            </a:r>
            <a:r>
              <a:rPr lang="en-HK" dirty="0" err="1"/>
              <a:t>DataFrame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60</a:t>
            </a:fld>
            <a:endParaRPr lang="en-HK"/>
          </a:p>
        </p:txBody>
      </p:sp>
      <p:pic>
        <p:nvPicPr>
          <p:cNvPr id="7" name="Picture 6">
            <a:extLst>
              <a:ext uri="{FF2B5EF4-FFF2-40B4-BE49-F238E27FC236}">
                <a16:creationId xmlns:a16="http://schemas.microsoft.com/office/drawing/2014/main" id="{90E63B3F-94B3-0352-DBB3-CD56E3D705F0}"/>
              </a:ext>
            </a:extLst>
          </p:cNvPr>
          <p:cNvPicPr>
            <a:picLocks noChangeAspect="1"/>
          </p:cNvPicPr>
          <p:nvPr/>
        </p:nvPicPr>
        <p:blipFill>
          <a:blip r:embed="rId2"/>
          <a:stretch>
            <a:fillRect/>
          </a:stretch>
        </p:blipFill>
        <p:spPr>
          <a:xfrm>
            <a:off x="897243" y="1928741"/>
            <a:ext cx="5974598" cy="3741744"/>
          </a:xfrm>
          <a:prstGeom prst="rect">
            <a:avLst/>
          </a:prstGeom>
        </p:spPr>
      </p:pic>
      <p:sp>
        <p:nvSpPr>
          <p:cNvPr id="9" name="TextBox 8">
            <a:extLst>
              <a:ext uri="{FF2B5EF4-FFF2-40B4-BE49-F238E27FC236}">
                <a16:creationId xmlns:a16="http://schemas.microsoft.com/office/drawing/2014/main" id="{4B63428F-B40C-0B67-DD12-60656C98BF89}"/>
              </a:ext>
            </a:extLst>
          </p:cNvPr>
          <p:cNvSpPr txBox="1"/>
          <p:nvPr/>
        </p:nvSpPr>
        <p:spPr>
          <a:xfrm>
            <a:off x="6964227" y="1740188"/>
            <a:ext cx="4059125" cy="1200329"/>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dirty="0"/>
              <a:t>Sometimes, the dictionary contains many</a:t>
            </a:r>
          </a:p>
          <a:p>
            <a:r>
              <a:rPr lang="en-HK" dirty="0"/>
              <a:t>columns that are not useful, and we can</a:t>
            </a:r>
          </a:p>
          <a:p>
            <a:r>
              <a:rPr lang="en-HK" dirty="0"/>
              <a:t>select explicitly useful columns to </a:t>
            </a:r>
          </a:p>
          <a:p>
            <a:r>
              <a:rPr lang="en-HK" dirty="0"/>
              <a:t>create the </a:t>
            </a:r>
            <a:r>
              <a:rPr lang="en-HK" dirty="0" err="1"/>
              <a:t>DataFrame</a:t>
            </a:r>
            <a:endParaRPr lang="en-HK" dirty="0"/>
          </a:p>
        </p:txBody>
      </p:sp>
      <p:pic>
        <p:nvPicPr>
          <p:cNvPr id="15" name="Picture 14">
            <a:extLst>
              <a:ext uri="{FF2B5EF4-FFF2-40B4-BE49-F238E27FC236}">
                <a16:creationId xmlns:a16="http://schemas.microsoft.com/office/drawing/2014/main" id="{736D5834-11B6-AFEB-4C8B-5D3D40F747CC}"/>
              </a:ext>
            </a:extLst>
          </p:cNvPr>
          <p:cNvPicPr>
            <a:picLocks noChangeAspect="1"/>
          </p:cNvPicPr>
          <p:nvPr/>
        </p:nvPicPr>
        <p:blipFill>
          <a:blip r:embed="rId3"/>
          <a:stretch>
            <a:fillRect/>
          </a:stretch>
        </p:blipFill>
        <p:spPr>
          <a:xfrm>
            <a:off x="6964227" y="3028860"/>
            <a:ext cx="5227773" cy="2987299"/>
          </a:xfrm>
          <a:prstGeom prst="rect">
            <a:avLst/>
          </a:prstGeom>
        </p:spPr>
      </p:pic>
    </p:spTree>
    <p:extLst>
      <p:ext uri="{BB962C8B-B14F-4D97-AF65-F5344CB8AC3E}">
        <p14:creationId xmlns:p14="http://schemas.microsoft.com/office/powerpoint/2010/main" val="31891534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Creating a </a:t>
            </a:r>
            <a:r>
              <a:rPr lang="en-HK" dirty="0" err="1"/>
              <a:t>DataFrame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61</a:t>
            </a:fld>
            <a:endParaRPr lang="en-HK"/>
          </a:p>
        </p:txBody>
      </p:sp>
      <p:sp>
        <p:nvSpPr>
          <p:cNvPr id="9" name="TextBox 8">
            <a:extLst>
              <a:ext uri="{FF2B5EF4-FFF2-40B4-BE49-F238E27FC236}">
                <a16:creationId xmlns:a16="http://schemas.microsoft.com/office/drawing/2014/main" id="{4B63428F-B40C-0B67-DD12-60656C98BF89}"/>
              </a:ext>
            </a:extLst>
          </p:cNvPr>
          <p:cNvSpPr txBox="1"/>
          <p:nvPr/>
        </p:nvSpPr>
        <p:spPr>
          <a:xfrm>
            <a:off x="1232730" y="1749615"/>
            <a:ext cx="4655570"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dirty="0"/>
              <a:t>And of course we can give labels to the indexes.</a:t>
            </a:r>
          </a:p>
        </p:txBody>
      </p:sp>
      <p:pic>
        <p:nvPicPr>
          <p:cNvPr id="5" name="Picture 4">
            <a:extLst>
              <a:ext uri="{FF2B5EF4-FFF2-40B4-BE49-F238E27FC236}">
                <a16:creationId xmlns:a16="http://schemas.microsoft.com/office/drawing/2014/main" id="{1BD0773D-DD0A-A708-CA31-3B6A08506653}"/>
              </a:ext>
            </a:extLst>
          </p:cNvPr>
          <p:cNvPicPr>
            <a:picLocks noChangeAspect="1"/>
          </p:cNvPicPr>
          <p:nvPr/>
        </p:nvPicPr>
        <p:blipFill>
          <a:blip r:embed="rId2"/>
          <a:stretch>
            <a:fillRect/>
          </a:stretch>
        </p:blipFill>
        <p:spPr>
          <a:xfrm>
            <a:off x="1232730" y="2265803"/>
            <a:ext cx="6652837" cy="3665538"/>
          </a:xfrm>
          <a:prstGeom prst="rect">
            <a:avLst/>
          </a:prstGeom>
        </p:spPr>
      </p:pic>
    </p:spTree>
    <p:extLst>
      <p:ext uri="{BB962C8B-B14F-4D97-AF65-F5344CB8AC3E}">
        <p14:creationId xmlns:p14="http://schemas.microsoft.com/office/powerpoint/2010/main" val="1487771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Creating a </a:t>
            </a:r>
            <a:r>
              <a:rPr lang="en-HK" dirty="0" err="1"/>
              <a:t>DataFrame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62</a:t>
            </a:fld>
            <a:endParaRPr lang="en-HK"/>
          </a:p>
        </p:txBody>
      </p:sp>
      <p:sp>
        <p:nvSpPr>
          <p:cNvPr id="9" name="TextBox 8">
            <a:extLst>
              <a:ext uri="{FF2B5EF4-FFF2-40B4-BE49-F238E27FC236}">
                <a16:creationId xmlns:a16="http://schemas.microsoft.com/office/drawing/2014/main" id="{4B63428F-B40C-0B67-DD12-60656C98BF89}"/>
              </a:ext>
            </a:extLst>
          </p:cNvPr>
          <p:cNvSpPr txBox="1"/>
          <p:nvPr/>
        </p:nvSpPr>
        <p:spPr>
          <a:xfrm>
            <a:off x="1232730" y="1737360"/>
            <a:ext cx="6058582"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dirty="0"/>
              <a:t>Assigning index labels and selecting columns at the same time:</a:t>
            </a:r>
          </a:p>
        </p:txBody>
      </p:sp>
      <p:pic>
        <p:nvPicPr>
          <p:cNvPr id="6" name="Picture 5">
            <a:extLst>
              <a:ext uri="{FF2B5EF4-FFF2-40B4-BE49-F238E27FC236}">
                <a16:creationId xmlns:a16="http://schemas.microsoft.com/office/drawing/2014/main" id="{D5CC135C-C459-97FC-ED46-56630E0CC7D5}"/>
              </a:ext>
            </a:extLst>
          </p:cNvPr>
          <p:cNvPicPr>
            <a:picLocks noChangeAspect="1"/>
          </p:cNvPicPr>
          <p:nvPr/>
        </p:nvPicPr>
        <p:blipFill>
          <a:blip r:embed="rId2"/>
          <a:stretch>
            <a:fillRect/>
          </a:stretch>
        </p:blipFill>
        <p:spPr>
          <a:xfrm>
            <a:off x="1232730" y="2262342"/>
            <a:ext cx="7003387" cy="3917019"/>
          </a:xfrm>
          <a:prstGeom prst="rect">
            <a:avLst/>
          </a:prstGeom>
        </p:spPr>
      </p:pic>
    </p:spTree>
    <p:extLst>
      <p:ext uri="{BB962C8B-B14F-4D97-AF65-F5344CB8AC3E}">
        <p14:creationId xmlns:p14="http://schemas.microsoft.com/office/powerpoint/2010/main" val="3870685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Creating a </a:t>
            </a:r>
            <a:r>
              <a:rPr lang="en-HK" dirty="0" err="1"/>
              <a:t>DataFrame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63</a:t>
            </a:fld>
            <a:endParaRPr lang="en-HK"/>
          </a:p>
        </p:txBody>
      </p:sp>
      <p:sp>
        <p:nvSpPr>
          <p:cNvPr id="9" name="TextBox 8">
            <a:extLst>
              <a:ext uri="{FF2B5EF4-FFF2-40B4-BE49-F238E27FC236}">
                <a16:creationId xmlns:a16="http://schemas.microsoft.com/office/drawing/2014/main" id="{4B63428F-B40C-0B67-DD12-60656C98BF89}"/>
              </a:ext>
            </a:extLst>
          </p:cNvPr>
          <p:cNvSpPr txBox="1"/>
          <p:nvPr/>
        </p:nvSpPr>
        <p:spPr>
          <a:xfrm>
            <a:off x="1232730" y="1737360"/>
            <a:ext cx="1059719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dirty="0"/>
              <a:t>In addition to dictionary, there are many other ways to create a </a:t>
            </a:r>
            <a:r>
              <a:rPr lang="en-HK" dirty="0" err="1"/>
              <a:t>dataframe</a:t>
            </a:r>
            <a:r>
              <a:rPr lang="en-HK" dirty="0"/>
              <a:t>, e.g., list of lists, 2D </a:t>
            </a:r>
            <a:r>
              <a:rPr lang="en-HK" dirty="0" err="1"/>
              <a:t>numpy</a:t>
            </a:r>
            <a:r>
              <a:rPr lang="en-HK" dirty="0"/>
              <a:t> arrays, …</a:t>
            </a:r>
          </a:p>
        </p:txBody>
      </p:sp>
      <p:pic>
        <p:nvPicPr>
          <p:cNvPr id="5" name="Picture 4">
            <a:extLst>
              <a:ext uri="{FF2B5EF4-FFF2-40B4-BE49-F238E27FC236}">
                <a16:creationId xmlns:a16="http://schemas.microsoft.com/office/drawing/2014/main" id="{D946CB71-BE25-2F56-EDF3-F7E280AA4BA6}"/>
              </a:ext>
            </a:extLst>
          </p:cNvPr>
          <p:cNvPicPr>
            <a:picLocks noChangeAspect="1"/>
          </p:cNvPicPr>
          <p:nvPr/>
        </p:nvPicPr>
        <p:blipFill>
          <a:blip r:embed="rId2"/>
          <a:stretch>
            <a:fillRect/>
          </a:stretch>
        </p:blipFill>
        <p:spPr>
          <a:xfrm>
            <a:off x="1232730" y="2332619"/>
            <a:ext cx="6332769" cy="3162574"/>
          </a:xfrm>
          <a:prstGeom prst="rect">
            <a:avLst/>
          </a:prstGeom>
        </p:spPr>
      </p:pic>
    </p:spTree>
    <p:extLst>
      <p:ext uri="{BB962C8B-B14F-4D97-AF65-F5344CB8AC3E}">
        <p14:creationId xmlns:p14="http://schemas.microsoft.com/office/powerpoint/2010/main" val="2637914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Creating a </a:t>
            </a:r>
            <a:r>
              <a:rPr lang="en-HK" dirty="0" err="1"/>
              <a:t>DataFrame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64</a:t>
            </a:fld>
            <a:endParaRPr lang="en-HK"/>
          </a:p>
        </p:txBody>
      </p:sp>
      <p:pic>
        <p:nvPicPr>
          <p:cNvPr id="7" name="Picture 6"/>
          <p:cNvPicPr>
            <a:picLocks noChangeAspect="1"/>
          </p:cNvPicPr>
          <p:nvPr/>
        </p:nvPicPr>
        <p:blipFill>
          <a:blip r:embed="rId2"/>
          <a:stretch>
            <a:fillRect/>
          </a:stretch>
        </p:blipFill>
        <p:spPr>
          <a:xfrm>
            <a:off x="5730758" y="2567101"/>
            <a:ext cx="5424922" cy="1963773"/>
          </a:xfrm>
          <a:prstGeom prst="rect">
            <a:avLst/>
          </a:prstGeom>
        </p:spPr>
      </p:pic>
      <p:sp>
        <p:nvSpPr>
          <p:cNvPr id="10" name="TextBox 9"/>
          <p:cNvSpPr txBox="1"/>
          <p:nvPr/>
        </p:nvSpPr>
        <p:spPr>
          <a:xfrm>
            <a:off x="1203767" y="1921398"/>
            <a:ext cx="5001818"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sz="2400" dirty="0"/>
              <a:t>Creating a </a:t>
            </a:r>
            <a:r>
              <a:rPr lang="en-HK" sz="2400" dirty="0" err="1"/>
              <a:t>dataframe</a:t>
            </a:r>
            <a:r>
              <a:rPr lang="en-HK" sz="2400" dirty="0"/>
              <a:t> from a list of lists</a:t>
            </a:r>
            <a:endParaRPr lang="en-US" sz="2400" dirty="0"/>
          </a:p>
        </p:txBody>
      </p:sp>
      <p:pic>
        <p:nvPicPr>
          <p:cNvPr id="12" name="Picture 11"/>
          <p:cNvPicPr>
            <a:picLocks noChangeAspect="1"/>
          </p:cNvPicPr>
          <p:nvPr/>
        </p:nvPicPr>
        <p:blipFill>
          <a:blip r:embed="rId3"/>
          <a:stretch>
            <a:fillRect/>
          </a:stretch>
        </p:blipFill>
        <p:spPr>
          <a:xfrm>
            <a:off x="978745" y="2533727"/>
            <a:ext cx="4585239" cy="2326634"/>
          </a:xfrm>
          <a:prstGeom prst="rect">
            <a:avLst/>
          </a:prstGeom>
        </p:spPr>
      </p:pic>
    </p:spTree>
    <p:extLst>
      <p:ext uri="{BB962C8B-B14F-4D97-AF65-F5344CB8AC3E}">
        <p14:creationId xmlns:p14="http://schemas.microsoft.com/office/powerpoint/2010/main" val="102134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7E07-B0C0-52DE-C4F5-33EB36FED74F}"/>
              </a:ext>
            </a:extLst>
          </p:cNvPr>
          <p:cNvSpPr>
            <a:spLocks noGrp="1"/>
          </p:cNvSpPr>
          <p:nvPr>
            <p:ph type="title"/>
          </p:nvPr>
        </p:nvSpPr>
        <p:spPr/>
        <p:txBody>
          <a:bodyPr/>
          <a:lstStyle/>
          <a:p>
            <a:r>
              <a:rPr lang="en-HK" dirty="0"/>
              <a:t>Some functions for information</a:t>
            </a:r>
          </a:p>
        </p:txBody>
      </p:sp>
      <p:sp>
        <p:nvSpPr>
          <p:cNvPr id="4" name="Slide Number Placeholder 3">
            <a:extLst>
              <a:ext uri="{FF2B5EF4-FFF2-40B4-BE49-F238E27FC236}">
                <a16:creationId xmlns:a16="http://schemas.microsoft.com/office/drawing/2014/main" id="{7B981601-8E03-DF1B-6393-791DF59F4393}"/>
              </a:ext>
            </a:extLst>
          </p:cNvPr>
          <p:cNvSpPr>
            <a:spLocks noGrp="1"/>
          </p:cNvSpPr>
          <p:nvPr>
            <p:ph type="sldNum" sz="quarter" idx="12"/>
          </p:nvPr>
        </p:nvSpPr>
        <p:spPr/>
        <p:txBody>
          <a:bodyPr/>
          <a:lstStyle/>
          <a:p>
            <a:fld id="{81B3A8E7-0AD1-4B48-83E8-08BF0BD63A5E}" type="slidenum">
              <a:rPr lang="en-HK" smtClean="0"/>
              <a:t>65</a:t>
            </a:fld>
            <a:endParaRPr lang="en-HK"/>
          </a:p>
        </p:txBody>
      </p:sp>
      <p:pic>
        <p:nvPicPr>
          <p:cNvPr id="6" name="Picture 5">
            <a:extLst>
              <a:ext uri="{FF2B5EF4-FFF2-40B4-BE49-F238E27FC236}">
                <a16:creationId xmlns:a16="http://schemas.microsoft.com/office/drawing/2014/main" id="{90C75962-19C9-2A4F-A0C2-6ADC9AFCC88D}"/>
              </a:ext>
            </a:extLst>
          </p:cNvPr>
          <p:cNvPicPr>
            <a:picLocks noChangeAspect="1"/>
          </p:cNvPicPr>
          <p:nvPr/>
        </p:nvPicPr>
        <p:blipFill>
          <a:blip r:embed="rId2"/>
          <a:stretch>
            <a:fillRect/>
          </a:stretch>
        </p:blipFill>
        <p:spPr>
          <a:xfrm>
            <a:off x="607086" y="1914145"/>
            <a:ext cx="5784081" cy="3802710"/>
          </a:xfrm>
          <a:prstGeom prst="rect">
            <a:avLst/>
          </a:prstGeom>
        </p:spPr>
      </p:pic>
      <p:pic>
        <p:nvPicPr>
          <p:cNvPr id="8" name="Picture 7">
            <a:extLst>
              <a:ext uri="{FF2B5EF4-FFF2-40B4-BE49-F238E27FC236}">
                <a16:creationId xmlns:a16="http://schemas.microsoft.com/office/drawing/2014/main" id="{2EE2F44B-AA39-29DD-FF2B-EE3F3F18F6F2}"/>
              </a:ext>
            </a:extLst>
          </p:cNvPr>
          <p:cNvPicPr>
            <a:picLocks noChangeAspect="1"/>
          </p:cNvPicPr>
          <p:nvPr/>
        </p:nvPicPr>
        <p:blipFill>
          <a:blip r:embed="rId3"/>
          <a:stretch>
            <a:fillRect/>
          </a:stretch>
        </p:blipFill>
        <p:spPr>
          <a:xfrm>
            <a:off x="6626838" y="2001783"/>
            <a:ext cx="5220152" cy="3627434"/>
          </a:xfrm>
          <a:prstGeom prst="rect">
            <a:avLst/>
          </a:prstGeom>
        </p:spPr>
      </p:pic>
    </p:spTree>
    <p:extLst>
      <p:ext uri="{BB962C8B-B14F-4D97-AF65-F5344CB8AC3E}">
        <p14:creationId xmlns:p14="http://schemas.microsoft.com/office/powerpoint/2010/main" val="2999407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7E07-B0C0-52DE-C4F5-33EB36FED74F}"/>
              </a:ext>
            </a:extLst>
          </p:cNvPr>
          <p:cNvSpPr>
            <a:spLocks noGrp="1"/>
          </p:cNvSpPr>
          <p:nvPr>
            <p:ph type="title"/>
          </p:nvPr>
        </p:nvSpPr>
        <p:spPr/>
        <p:txBody>
          <a:bodyPr/>
          <a:lstStyle/>
          <a:p>
            <a:r>
              <a:rPr lang="en-HK" dirty="0"/>
              <a:t>Some statistical functions</a:t>
            </a:r>
          </a:p>
        </p:txBody>
      </p:sp>
      <p:sp>
        <p:nvSpPr>
          <p:cNvPr id="4" name="Slide Number Placeholder 3">
            <a:extLst>
              <a:ext uri="{FF2B5EF4-FFF2-40B4-BE49-F238E27FC236}">
                <a16:creationId xmlns:a16="http://schemas.microsoft.com/office/drawing/2014/main" id="{7B981601-8E03-DF1B-6393-791DF59F4393}"/>
              </a:ext>
            </a:extLst>
          </p:cNvPr>
          <p:cNvSpPr>
            <a:spLocks noGrp="1"/>
          </p:cNvSpPr>
          <p:nvPr>
            <p:ph type="sldNum" sz="quarter" idx="12"/>
          </p:nvPr>
        </p:nvSpPr>
        <p:spPr/>
        <p:txBody>
          <a:bodyPr/>
          <a:lstStyle/>
          <a:p>
            <a:fld id="{81B3A8E7-0AD1-4B48-83E8-08BF0BD63A5E}" type="slidenum">
              <a:rPr lang="en-HK" smtClean="0"/>
              <a:t>66</a:t>
            </a:fld>
            <a:endParaRPr lang="en-HK"/>
          </a:p>
        </p:txBody>
      </p:sp>
      <p:pic>
        <p:nvPicPr>
          <p:cNvPr id="6" name="Picture 5">
            <a:extLst>
              <a:ext uri="{FF2B5EF4-FFF2-40B4-BE49-F238E27FC236}">
                <a16:creationId xmlns:a16="http://schemas.microsoft.com/office/drawing/2014/main" id="{90C75962-19C9-2A4F-A0C2-6ADC9AFCC88D}"/>
              </a:ext>
            </a:extLst>
          </p:cNvPr>
          <p:cNvPicPr>
            <a:picLocks noChangeAspect="1"/>
          </p:cNvPicPr>
          <p:nvPr/>
        </p:nvPicPr>
        <p:blipFill>
          <a:blip r:embed="rId2"/>
          <a:stretch>
            <a:fillRect/>
          </a:stretch>
        </p:blipFill>
        <p:spPr>
          <a:xfrm>
            <a:off x="607086" y="1914145"/>
            <a:ext cx="5784081" cy="3802710"/>
          </a:xfrm>
          <a:prstGeom prst="rect">
            <a:avLst/>
          </a:prstGeom>
        </p:spPr>
      </p:pic>
      <p:pic>
        <p:nvPicPr>
          <p:cNvPr id="3" name="Picture 2"/>
          <p:cNvPicPr>
            <a:picLocks noChangeAspect="1"/>
          </p:cNvPicPr>
          <p:nvPr/>
        </p:nvPicPr>
        <p:blipFill>
          <a:blip r:embed="rId3"/>
          <a:stretch>
            <a:fillRect/>
          </a:stretch>
        </p:blipFill>
        <p:spPr>
          <a:xfrm>
            <a:off x="4080396" y="1877745"/>
            <a:ext cx="3610204" cy="3169744"/>
          </a:xfrm>
          <a:prstGeom prst="rect">
            <a:avLst/>
          </a:prstGeom>
        </p:spPr>
      </p:pic>
      <p:pic>
        <p:nvPicPr>
          <p:cNvPr id="7" name="Picture 6"/>
          <p:cNvPicPr>
            <a:picLocks noChangeAspect="1"/>
          </p:cNvPicPr>
          <p:nvPr/>
        </p:nvPicPr>
        <p:blipFill>
          <a:blip r:embed="rId4"/>
          <a:stretch>
            <a:fillRect/>
          </a:stretch>
        </p:blipFill>
        <p:spPr>
          <a:xfrm>
            <a:off x="7974836" y="1914145"/>
            <a:ext cx="2301182" cy="3133344"/>
          </a:xfrm>
          <a:prstGeom prst="rect">
            <a:avLst/>
          </a:prstGeom>
        </p:spPr>
      </p:pic>
    </p:spTree>
    <p:extLst>
      <p:ext uri="{BB962C8B-B14F-4D97-AF65-F5344CB8AC3E}">
        <p14:creationId xmlns:p14="http://schemas.microsoft.com/office/powerpoint/2010/main" val="793147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7E07-B0C0-52DE-C4F5-33EB36FED74F}"/>
              </a:ext>
            </a:extLst>
          </p:cNvPr>
          <p:cNvSpPr>
            <a:spLocks noGrp="1"/>
          </p:cNvSpPr>
          <p:nvPr>
            <p:ph type="title"/>
          </p:nvPr>
        </p:nvSpPr>
        <p:spPr/>
        <p:txBody>
          <a:bodyPr/>
          <a:lstStyle/>
          <a:p>
            <a:r>
              <a:rPr lang="en-HK" dirty="0"/>
              <a:t>Some statistical functions</a:t>
            </a:r>
          </a:p>
        </p:txBody>
      </p:sp>
      <p:sp>
        <p:nvSpPr>
          <p:cNvPr id="4" name="Slide Number Placeholder 3">
            <a:extLst>
              <a:ext uri="{FF2B5EF4-FFF2-40B4-BE49-F238E27FC236}">
                <a16:creationId xmlns:a16="http://schemas.microsoft.com/office/drawing/2014/main" id="{7B981601-8E03-DF1B-6393-791DF59F4393}"/>
              </a:ext>
            </a:extLst>
          </p:cNvPr>
          <p:cNvSpPr>
            <a:spLocks noGrp="1"/>
          </p:cNvSpPr>
          <p:nvPr>
            <p:ph type="sldNum" sz="quarter" idx="12"/>
          </p:nvPr>
        </p:nvSpPr>
        <p:spPr/>
        <p:txBody>
          <a:bodyPr/>
          <a:lstStyle/>
          <a:p>
            <a:fld id="{81B3A8E7-0AD1-4B48-83E8-08BF0BD63A5E}" type="slidenum">
              <a:rPr lang="en-HK" smtClean="0"/>
              <a:t>67</a:t>
            </a:fld>
            <a:endParaRPr lang="en-HK"/>
          </a:p>
        </p:txBody>
      </p:sp>
      <p:pic>
        <p:nvPicPr>
          <p:cNvPr id="6" name="Picture 5">
            <a:extLst>
              <a:ext uri="{FF2B5EF4-FFF2-40B4-BE49-F238E27FC236}">
                <a16:creationId xmlns:a16="http://schemas.microsoft.com/office/drawing/2014/main" id="{90C75962-19C9-2A4F-A0C2-6ADC9AFCC88D}"/>
              </a:ext>
            </a:extLst>
          </p:cNvPr>
          <p:cNvPicPr>
            <a:picLocks noChangeAspect="1"/>
          </p:cNvPicPr>
          <p:nvPr/>
        </p:nvPicPr>
        <p:blipFill>
          <a:blip r:embed="rId2"/>
          <a:stretch>
            <a:fillRect/>
          </a:stretch>
        </p:blipFill>
        <p:spPr>
          <a:xfrm>
            <a:off x="607086" y="1914145"/>
            <a:ext cx="5784081" cy="3802710"/>
          </a:xfrm>
          <a:prstGeom prst="rect">
            <a:avLst/>
          </a:prstGeom>
        </p:spPr>
      </p:pic>
      <p:pic>
        <p:nvPicPr>
          <p:cNvPr id="5" name="Picture 4"/>
          <p:cNvPicPr>
            <a:picLocks noChangeAspect="1"/>
          </p:cNvPicPr>
          <p:nvPr/>
        </p:nvPicPr>
        <p:blipFill>
          <a:blip r:embed="rId3"/>
          <a:stretch>
            <a:fillRect/>
          </a:stretch>
        </p:blipFill>
        <p:spPr>
          <a:xfrm>
            <a:off x="7542076" y="1212480"/>
            <a:ext cx="3809335" cy="4712832"/>
          </a:xfrm>
          <a:prstGeom prst="rect">
            <a:avLst/>
          </a:prstGeom>
        </p:spPr>
      </p:pic>
    </p:spTree>
    <p:extLst>
      <p:ext uri="{BB962C8B-B14F-4D97-AF65-F5344CB8AC3E}">
        <p14:creationId xmlns:p14="http://schemas.microsoft.com/office/powerpoint/2010/main" val="1097948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4FC5-D547-4F21-CF8F-5D307B74BBDE}"/>
              </a:ext>
            </a:extLst>
          </p:cNvPr>
          <p:cNvSpPr>
            <a:spLocks noGrp="1"/>
          </p:cNvSpPr>
          <p:nvPr>
            <p:ph type="title"/>
          </p:nvPr>
        </p:nvSpPr>
        <p:spPr/>
        <p:txBody>
          <a:bodyPr/>
          <a:lstStyle/>
          <a:p>
            <a:r>
              <a:rPr lang="en-HK" dirty="0"/>
              <a:t>Selecting rows by index</a:t>
            </a:r>
          </a:p>
        </p:txBody>
      </p:sp>
      <p:sp>
        <p:nvSpPr>
          <p:cNvPr id="4" name="Slide Number Placeholder 3">
            <a:extLst>
              <a:ext uri="{FF2B5EF4-FFF2-40B4-BE49-F238E27FC236}">
                <a16:creationId xmlns:a16="http://schemas.microsoft.com/office/drawing/2014/main" id="{DDFB8218-7815-7CC8-37E1-FADACA76C8B9}"/>
              </a:ext>
            </a:extLst>
          </p:cNvPr>
          <p:cNvSpPr>
            <a:spLocks noGrp="1"/>
          </p:cNvSpPr>
          <p:nvPr>
            <p:ph type="sldNum" sz="quarter" idx="12"/>
          </p:nvPr>
        </p:nvSpPr>
        <p:spPr/>
        <p:txBody>
          <a:bodyPr/>
          <a:lstStyle/>
          <a:p>
            <a:fld id="{81B3A8E7-0AD1-4B48-83E8-08BF0BD63A5E}" type="slidenum">
              <a:rPr lang="en-HK" smtClean="0"/>
              <a:t>68</a:t>
            </a:fld>
            <a:endParaRPr lang="en-HK"/>
          </a:p>
        </p:txBody>
      </p:sp>
      <p:pic>
        <p:nvPicPr>
          <p:cNvPr id="6" name="Picture 5">
            <a:extLst>
              <a:ext uri="{FF2B5EF4-FFF2-40B4-BE49-F238E27FC236}">
                <a16:creationId xmlns:a16="http://schemas.microsoft.com/office/drawing/2014/main" id="{EC121C02-5653-C5DD-BEA8-B189889621A8}"/>
              </a:ext>
            </a:extLst>
          </p:cNvPr>
          <p:cNvPicPr>
            <a:picLocks noChangeAspect="1"/>
          </p:cNvPicPr>
          <p:nvPr/>
        </p:nvPicPr>
        <p:blipFill>
          <a:blip r:embed="rId2"/>
          <a:stretch>
            <a:fillRect/>
          </a:stretch>
        </p:blipFill>
        <p:spPr>
          <a:xfrm>
            <a:off x="1097280" y="2026763"/>
            <a:ext cx="2705334" cy="2309060"/>
          </a:xfrm>
          <a:prstGeom prst="rect">
            <a:avLst/>
          </a:prstGeom>
        </p:spPr>
      </p:pic>
      <p:pic>
        <p:nvPicPr>
          <p:cNvPr id="8" name="Picture 7">
            <a:extLst>
              <a:ext uri="{FF2B5EF4-FFF2-40B4-BE49-F238E27FC236}">
                <a16:creationId xmlns:a16="http://schemas.microsoft.com/office/drawing/2014/main" id="{EA526740-668E-EDFD-4E0A-8ACD80EEF806}"/>
              </a:ext>
            </a:extLst>
          </p:cNvPr>
          <p:cNvPicPr>
            <a:picLocks noChangeAspect="1"/>
          </p:cNvPicPr>
          <p:nvPr/>
        </p:nvPicPr>
        <p:blipFill>
          <a:blip r:embed="rId3"/>
          <a:stretch>
            <a:fillRect/>
          </a:stretch>
        </p:blipFill>
        <p:spPr>
          <a:xfrm>
            <a:off x="4789054" y="2814197"/>
            <a:ext cx="2674852" cy="2065199"/>
          </a:xfrm>
          <a:prstGeom prst="rect">
            <a:avLst/>
          </a:prstGeom>
        </p:spPr>
      </p:pic>
      <p:sp>
        <p:nvSpPr>
          <p:cNvPr id="9" name="TextBox 8">
            <a:extLst>
              <a:ext uri="{FF2B5EF4-FFF2-40B4-BE49-F238E27FC236}">
                <a16:creationId xmlns:a16="http://schemas.microsoft.com/office/drawing/2014/main" id="{03BB7BA7-8A37-CA59-A47A-F8850CBC1653}"/>
              </a:ext>
            </a:extLst>
          </p:cNvPr>
          <p:cNvSpPr txBox="1"/>
          <p:nvPr/>
        </p:nvSpPr>
        <p:spPr>
          <a:xfrm>
            <a:off x="7861955" y="2026763"/>
            <a:ext cx="3475631"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dirty="0"/>
              <a:t>recall the Python’s slicing operator:</a:t>
            </a:r>
          </a:p>
          <a:p>
            <a:r>
              <a:rPr lang="en-HK" dirty="0"/>
              <a:t>0:3 </a:t>
            </a:r>
            <a:r>
              <a:rPr lang="en-HK" dirty="0">
                <a:sym typeface="Wingdings" panose="05000000000000000000" pitchFamily="2" charset="2"/>
              </a:rPr>
              <a:t> [0,1,2]</a:t>
            </a:r>
            <a:endParaRPr lang="en-HK" dirty="0"/>
          </a:p>
        </p:txBody>
      </p:sp>
      <p:pic>
        <p:nvPicPr>
          <p:cNvPr id="11" name="Picture 10">
            <a:extLst>
              <a:ext uri="{FF2B5EF4-FFF2-40B4-BE49-F238E27FC236}">
                <a16:creationId xmlns:a16="http://schemas.microsoft.com/office/drawing/2014/main" id="{6F26ADF9-09D4-55EF-8B95-95236BA5B46B}"/>
              </a:ext>
            </a:extLst>
          </p:cNvPr>
          <p:cNvPicPr>
            <a:picLocks noChangeAspect="1"/>
          </p:cNvPicPr>
          <p:nvPr/>
        </p:nvPicPr>
        <p:blipFill>
          <a:blip r:embed="rId4"/>
          <a:stretch>
            <a:fillRect/>
          </a:stretch>
        </p:blipFill>
        <p:spPr>
          <a:xfrm>
            <a:off x="7997188" y="2814197"/>
            <a:ext cx="2758679" cy="2209992"/>
          </a:xfrm>
          <a:prstGeom prst="rect">
            <a:avLst/>
          </a:prstGeom>
        </p:spPr>
      </p:pic>
      <p:sp>
        <p:nvSpPr>
          <p:cNvPr id="12" name="TextBox 11">
            <a:extLst>
              <a:ext uri="{FF2B5EF4-FFF2-40B4-BE49-F238E27FC236}">
                <a16:creationId xmlns:a16="http://schemas.microsoft.com/office/drawing/2014/main" id="{E09C4117-B4D4-15BF-ACB6-F97049A09462}"/>
              </a:ext>
            </a:extLst>
          </p:cNvPr>
          <p:cNvSpPr txBox="1"/>
          <p:nvPr/>
        </p:nvSpPr>
        <p:spPr>
          <a:xfrm>
            <a:off x="1295400" y="5024189"/>
            <a:ext cx="3843553" cy="646331"/>
          </a:xfrm>
          <a:prstGeom prst="rect">
            <a:avLst/>
          </a:prstGeom>
          <a:noFill/>
        </p:spPr>
        <p:txBody>
          <a:bodyPr wrap="none" rtlCol="0">
            <a:spAutoFit/>
          </a:bodyPr>
          <a:lstStyle/>
          <a:p>
            <a:r>
              <a:rPr lang="en-HK" dirty="0"/>
              <a:t>Note:  </a:t>
            </a:r>
            <a:r>
              <a:rPr lang="en-HK" dirty="0" err="1">
                <a:solidFill>
                  <a:schemeClr val="bg2">
                    <a:lumMod val="50000"/>
                  </a:schemeClr>
                </a:solidFill>
              </a:rPr>
              <a:t>iloc</a:t>
            </a:r>
            <a:r>
              <a:rPr lang="en-HK" dirty="0"/>
              <a:t> is for selecting by index, and</a:t>
            </a:r>
          </a:p>
          <a:p>
            <a:r>
              <a:rPr lang="en-HK" dirty="0"/>
              <a:t>            </a:t>
            </a:r>
            <a:r>
              <a:rPr lang="en-HK" dirty="0" err="1">
                <a:solidFill>
                  <a:schemeClr val="bg2">
                    <a:lumMod val="50000"/>
                  </a:schemeClr>
                </a:solidFill>
              </a:rPr>
              <a:t>loc</a:t>
            </a:r>
            <a:r>
              <a:rPr lang="en-HK" dirty="0">
                <a:solidFill>
                  <a:schemeClr val="bg2">
                    <a:lumMod val="50000"/>
                  </a:schemeClr>
                </a:solidFill>
              </a:rPr>
              <a:t> </a:t>
            </a:r>
            <a:r>
              <a:rPr lang="en-HK" dirty="0"/>
              <a:t>is for selecting by label.</a:t>
            </a:r>
          </a:p>
        </p:txBody>
      </p:sp>
    </p:spTree>
    <p:extLst>
      <p:ext uri="{BB962C8B-B14F-4D97-AF65-F5344CB8AC3E}">
        <p14:creationId xmlns:p14="http://schemas.microsoft.com/office/powerpoint/2010/main" val="9975842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Reading and writing files</a:t>
            </a:r>
            <a:endParaRPr lang="en-US" dirty="0"/>
          </a:p>
        </p:txBody>
      </p:sp>
      <p:sp>
        <p:nvSpPr>
          <p:cNvPr id="3" name="Content Placeholder 2"/>
          <p:cNvSpPr>
            <a:spLocks noGrp="1"/>
          </p:cNvSpPr>
          <p:nvPr>
            <p:ph idx="1"/>
          </p:nvPr>
        </p:nvSpPr>
        <p:spPr/>
        <p:txBody>
          <a:bodyPr/>
          <a:lstStyle/>
          <a:p>
            <a:r>
              <a:rPr lang="en-HK" dirty="0"/>
              <a:t>Most of public data are delivered in plain text format, excel format, CSV (comma-separated- value) format, or any other delimiter-separated value format.</a:t>
            </a:r>
          </a:p>
          <a:p>
            <a:r>
              <a:rPr lang="en-HK" dirty="0"/>
              <a:t>Pandas provides many methods for reading these files, e.g., </a:t>
            </a:r>
            <a:r>
              <a:rPr lang="en-HK" dirty="0" err="1"/>
              <a:t>read_csv</a:t>
            </a:r>
            <a:r>
              <a:rPr lang="en-HK" dirty="0"/>
              <a:t>(), </a:t>
            </a:r>
            <a:r>
              <a:rPr lang="en-HK" dirty="0" err="1"/>
              <a:t>read_excel</a:t>
            </a:r>
            <a:r>
              <a:rPr lang="en-HK" dirty="0"/>
              <a:t>(), </a:t>
            </a:r>
            <a:r>
              <a:rPr lang="en-HK" dirty="0" err="1"/>
              <a:t>read_table</a:t>
            </a:r>
            <a:r>
              <a:rPr lang="en-HK" dirty="0"/>
              <a:t>(), </a:t>
            </a:r>
            <a:r>
              <a:rPr lang="en-HK" dirty="0" err="1"/>
              <a:t>read_clipboard</a:t>
            </a:r>
            <a:r>
              <a:rPr lang="en-HK" dirty="0"/>
              <a:t>();</a:t>
            </a:r>
          </a:p>
          <a:p>
            <a:r>
              <a:rPr lang="en-HK" dirty="0"/>
              <a:t>and methods for writing these files, e.g., </a:t>
            </a:r>
            <a:r>
              <a:rPr lang="en-HK" dirty="0" err="1"/>
              <a:t>to_csv</a:t>
            </a:r>
            <a:r>
              <a:rPr lang="en-HK" dirty="0"/>
              <a:t>(), </a:t>
            </a:r>
            <a:r>
              <a:rPr lang="en-HK" dirty="0" err="1"/>
              <a:t>to_excel</a:t>
            </a:r>
            <a:r>
              <a:rPr lang="en-HK" dirty="0"/>
              <a:t>, </a:t>
            </a:r>
            <a:r>
              <a:rPr lang="en-HK" dirty="0" err="1"/>
              <a:t>to_table</a:t>
            </a:r>
            <a:r>
              <a:rPr lang="en-HK" dirty="0"/>
              <a:t>(), ...</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69</a:t>
            </a:fld>
            <a:endParaRPr lang="en-HK"/>
          </a:p>
        </p:txBody>
      </p:sp>
    </p:spTree>
    <p:extLst>
      <p:ext uri="{BB962C8B-B14F-4D97-AF65-F5344CB8AC3E}">
        <p14:creationId xmlns:p14="http://schemas.microsoft.com/office/powerpoint/2010/main" val="502753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HK" dirty="0"/>
              <a:t>How to use the software packages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82858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0"/>
            <a:ext cx="10058400" cy="1450757"/>
          </a:xfrm>
        </p:spPr>
        <p:txBody>
          <a:bodyPr/>
          <a:lstStyle/>
          <a:p>
            <a:r>
              <a:rPr lang="en-HK" dirty="0"/>
              <a:t>An example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70</a:t>
            </a:fld>
            <a:endParaRPr lang="en-HK"/>
          </a:p>
        </p:txBody>
      </p:sp>
      <p:pic>
        <p:nvPicPr>
          <p:cNvPr id="6" name="Picture 5"/>
          <p:cNvPicPr>
            <a:picLocks noChangeAspect="1"/>
          </p:cNvPicPr>
          <p:nvPr/>
        </p:nvPicPr>
        <p:blipFill>
          <a:blip r:embed="rId2"/>
          <a:stretch>
            <a:fillRect/>
          </a:stretch>
        </p:blipFill>
        <p:spPr>
          <a:xfrm>
            <a:off x="1552789" y="1450757"/>
            <a:ext cx="9335803" cy="5744377"/>
          </a:xfrm>
          <a:prstGeom prst="rect">
            <a:avLst/>
          </a:prstGeom>
        </p:spPr>
      </p:pic>
      <p:sp>
        <p:nvSpPr>
          <p:cNvPr id="7" name="Oval 6"/>
          <p:cNvSpPr/>
          <p:nvPr/>
        </p:nvSpPr>
        <p:spPr>
          <a:xfrm>
            <a:off x="10422082" y="3065318"/>
            <a:ext cx="466510" cy="5507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285841" y="3676614"/>
            <a:ext cx="1529393"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HK" dirty="0"/>
              <a:t>for </a:t>
            </a:r>
          </a:p>
          <a:p>
            <a:r>
              <a:rPr lang="en-HK" dirty="0"/>
              <a:t>missing values</a:t>
            </a:r>
            <a:endParaRPr lang="en-US" dirty="0"/>
          </a:p>
        </p:txBody>
      </p:sp>
    </p:spTree>
    <p:extLst>
      <p:ext uri="{BB962C8B-B14F-4D97-AF65-F5344CB8AC3E}">
        <p14:creationId xmlns:p14="http://schemas.microsoft.com/office/powerpoint/2010/main" val="611383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B3A8E7-0AD1-4B48-83E8-08BF0BD63A5E}" type="slidenum">
              <a:rPr lang="en-HK" smtClean="0"/>
              <a:t>71</a:t>
            </a:fld>
            <a:endParaRPr lang="en-HK"/>
          </a:p>
        </p:txBody>
      </p:sp>
      <p:pic>
        <p:nvPicPr>
          <p:cNvPr id="5" name="Picture 4"/>
          <p:cNvPicPr>
            <a:picLocks noChangeAspect="1"/>
          </p:cNvPicPr>
          <p:nvPr/>
        </p:nvPicPr>
        <p:blipFill>
          <a:blip r:embed="rId2"/>
          <a:stretch>
            <a:fillRect/>
          </a:stretch>
        </p:blipFill>
        <p:spPr>
          <a:xfrm>
            <a:off x="1134683" y="1318462"/>
            <a:ext cx="9983593" cy="4553585"/>
          </a:xfrm>
          <a:prstGeom prst="rect">
            <a:avLst/>
          </a:prstGeom>
        </p:spPr>
      </p:pic>
      <p:sp>
        <p:nvSpPr>
          <p:cNvPr id="7" name="Oval 6"/>
          <p:cNvSpPr/>
          <p:nvPr/>
        </p:nvSpPr>
        <p:spPr>
          <a:xfrm>
            <a:off x="9715500" y="2909455"/>
            <a:ext cx="716973" cy="4156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432473" y="2925631"/>
            <a:ext cx="1584986" cy="1477328"/>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HK" u="sng" dirty="0"/>
              <a:t>Not a Number</a:t>
            </a:r>
          </a:p>
          <a:p>
            <a:r>
              <a:rPr lang="en-HK" dirty="0"/>
              <a:t>Pandas has </a:t>
            </a:r>
          </a:p>
          <a:p>
            <a:r>
              <a:rPr lang="en-HK" dirty="0"/>
              <a:t>many methods</a:t>
            </a:r>
          </a:p>
          <a:p>
            <a:r>
              <a:rPr lang="en-HK" dirty="0"/>
              <a:t>to deal with </a:t>
            </a:r>
          </a:p>
          <a:p>
            <a:r>
              <a:rPr lang="en-HK" dirty="0"/>
              <a:t>this value</a:t>
            </a:r>
            <a:endParaRPr lang="en-US" dirty="0"/>
          </a:p>
        </p:txBody>
      </p:sp>
    </p:spTree>
    <p:extLst>
      <p:ext uri="{BB962C8B-B14F-4D97-AF65-F5344CB8AC3E}">
        <p14:creationId xmlns:p14="http://schemas.microsoft.com/office/powerpoint/2010/main" val="3945866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20E9-F454-41A0-9015-BCE695E351DF}"/>
              </a:ext>
            </a:extLst>
          </p:cNvPr>
          <p:cNvSpPr>
            <a:spLocks noGrp="1"/>
          </p:cNvSpPr>
          <p:nvPr>
            <p:ph type="title"/>
          </p:nvPr>
        </p:nvSpPr>
        <p:spPr/>
        <p:txBody>
          <a:bodyPr>
            <a:normAutofit/>
          </a:bodyPr>
          <a:lstStyle/>
          <a:p>
            <a:r>
              <a:rPr lang="en-HK" sz="4000" dirty="0"/>
              <a:t>Some complication: We cannot access local file from </a:t>
            </a:r>
            <a:r>
              <a:rPr lang="en-HK" sz="4000" dirty="0" err="1"/>
              <a:t>Colab</a:t>
            </a:r>
            <a:r>
              <a:rPr lang="en-HK" sz="4000" dirty="0"/>
              <a:t> directly</a:t>
            </a:r>
          </a:p>
        </p:txBody>
      </p:sp>
      <p:sp>
        <p:nvSpPr>
          <p:cNvPr id="3" name="Content Placeholder 2">
            <a:extLst>
              <a:ext uri="{FF2B5EF4-FFF2-40B4-BE49-F238E27FC236}">
                <a16:creationId xmlns:a16="http://schemas.microsoft.com/office/drawing/2014/main" id="{4D0E2838-0FA6-CA58-087D-38C9A8732E02}"/>
              </a:ext>
            </a:extLst>
          </p:cNvPr>
          <p:cNvSpPr>
            <a:spLocks noGrp="1"/>
          </p:cNvSpPr>
          <p:nvPr>
            <p:ph idx="1"/>
          </p:nvPr>
        </p:nvSpPr>
        <p:spPr>
          <a:xfrm>
            <a:off x="1097280" y="1845734"/>
            <a:ext cx="9562253" cy="3921082"/>
          </a:xfrm>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r>
              <a:rPr lang="en-HK" dirty="0"/>
              <a:t>There are several ways to solve this problem:</a:t>
            </a:r>
          </a:p>
          <a:p>
            <a:r>
              <a:rPr lang="en-HK" dirty="0"/>
              <a:t>Store the files on Google Drive.  But you need to go through a rather complicated </a:t>
            </a:r>
            <a:r>
              <a:rPr lang="en-US" dirty="0"/>
              <a:t>authentication steps before you can access these files.</a:t>
            </a:r>
          </a:p>
          <a:p>
            <a:r>
              <a:rPr lang="en-HK" dirty="0"/>
              <a:t>Store the files on GitHub. </a:t>
            </a:r>
          </a:p>
          <a:p>
            <a:r>
              <a:rPr lang="en-HK" dirty="0"/>
              <a:t>The simplest way:  store the files in our local computers, and upload them by calling </a:t>
            </a:r>
            <a:r>
              <a:rPr lang="en-HK" dirty="0" err="1"/>
              <a:t>files.upload</a:t>
            </a:r>
            <a:r>
              <a:rPr lang="en-HK" dirty="0"/>
              <a:t>() when we need them.</a:t>
            </a:r>
          </a:p>
          <a:p>
            <a:r>
              <a:rPr lang="en-HK" dirty="0"/>
              <a:t>Followings are the details.</a:t>
            </a:r>
          </a:p>
        </p:txBody>
      </p:sp>
      <p:sp>
        <p:nvSpPr>
          <p:cNvPr id="4" name="Slide Number Placeholder 3">
            <a:extLst>
              <a:ext uri="{FF2B5EF4-FFF2-40B4-BE49-F238E27FC236}">
                <a16:creationId xmlns:a16="http://schemas.microsoft.com/office/drawing/2014/main" id="{1D652AB5-BAB0-CA7D-759E-1BDE39A967E9}"/>
              </a:ext>
            </a:extLst>
          </p:cNvPr>
          <p:cNvSpPr>
            <a:spLocks noGrp="1"/>
          </p:cNvSpPr>
          <p:nvPr>
            <p:ph type="sldNum" sz="quarter" idx="12"/>
          </p:nvPr>
        </p:nvSpPr>
        <p:spPr/>
        <p:txBody>
          <a:bodyPr/>
          <a:lstStyle/>
          <a:p>
            <a:fld id="{81B3A8E7-0AD1-4B48-83E8-08BF0BD63A5E}" type="slidenum">
              <a:rPr lang="en-HK" smtClean="0"/>
              <a:t>72</a:t>
            </a:fld>
            <a:endParaRPr lang="en-HK"/>
          </a:p>
        </p:txBody>
      </p:sp>
    </p:spTree>
    <p:extLst>
      <p:ext uri="{BB962C8B-B14F-4D97-AF65-F5344CB8AC3E}">
        <p14:creationId xmlns:p14="http://schemas.microsoft.com/office/powerpoint/2010/main" val="5133699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Reading a text file using “open()</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73</a:t>
            </a:fld>
            <a:endParaRPr lang="en-HK"/>
          </a:p>
        </p:txBody>
      </p:sp>
      <p:pic>
        <p:nvPicPr>
          <p:cNvPr id="5" name="Picture 4"/>
          <p:cNvPicPr>
            <a:picLocks noChangeAspect="1"/>
          </p:cNvPicPr>
          <p:nvPr/>
        </p:nvPicPr>
        <p:blipFill>
          <a:blip r:embed="rId2"/>
          <a:stretch>
            <a:fillRect/>
          </a:stretch>
        </p:blipFill>
        <p:spPr>
          <a:xfrm>
            <a:off x="1242671" y="1942271"/>
            <a:ext cx="5669574" cy="4126731"/>
          </a:xfrm>
          <a:prstGeom prst="rect">
            <a:avLst/>
          </a:prstGeom>
        </p:spPr>
      </p:pic>
      <p:sp>
        <p:nvSpPr>
          <p:cNvPr id="7" name="Oval 6"/>
          <p:cNvSpPr/>
          <p:nvPr/>
        </p:nvSpPr>
        <p:spPr>
          <a:xfrm>
            <a:off x="3488522" y="3836272"/>
            <a:ext cx="1177872" cy="3177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642103" y="4153988"/>
            <a:ext cx="435355" cy="247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63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20E9-F454-41A0-9015-BCE695E351DF}"/>
              </a:ext>
            </a:extLst>
          </p:cNvPr>
          <p:cNvSpPr>
            <a:spLocks noGrp="1"/>
          </p:cNvSpPr>
          <p:nvPr>
            <p:ph type="title"/>
          </p:nvPr>
        </p:nvSpPr>
        <p:spPr/>
        <p:txBody>
          <a:bodyPr>
            <a:normAutofit/>
          </a:bodyPr>
          <a:lstStyle/>
          <a:p>
            <a:r>
              <a:rPr lang="en-HK" sz="4000" dirty="0"/>
              <a:t>Upload csv files</a:t>
            </a:r>
          </a:p>
        </p:txBody>
      </p:sp>
      <p:sp>
        <p:nvSpPr>
          <p:cNvPr id="4" name="Slide Number Placeholder 3">
            <a:extLst>
              <a:ext uri="{FF2B5EF4-FFF2-40B4-BE49-F238E27FC236}">
                <a16:creationId xmlns:a16="http://schemas.microsoft.com/office/drawing/2014/main" id="{1D652AB5-BAB0-CA7D-759E-1BDE39A967E9}"/>
              </a:ext>
            </a:extLst>
          </p:cNvPr>
          <p:cNvSpPr>
            <a:spLocks noGrp="1"/>
          </p:cNvSpPr>
          <p:nvPr>
            <p:ph type="sldNum" sz="quarter" idx="12"/>
          </p:nvPr>
        </p:nvSpPr>
        <p:spPr/>
        <p:txBody>
          <a:bodyPr/>
          <a:lstStyle/>
          <a:p>
            <a:fld id="{81B3A8E7-0AD1-4B48-83E8-08BF0BD63A5E}" type="slidenum">
              <a:rPr lang="en-HK" smtClean="0"/>
              <a:t>74</a:t>
            </a:fld>
            <a:endParaRPr lang="en-HK"/>
          </a:p>
        </p:txBody>
      </p:sp>
      <p:pic>
        <p:nvPicPr>
          <p:cNvPr id="5" name="Picture 4">
            <a:extLst>
              <a:ext uri="{FF2B5EF4-FFF2-40B4-BE49-F238E27FC236}">
                <a16:creationId xmlns:a16="http://schemas.microsoft.com/office/drawing/2014/main" id="{C698D659-FC75-D309-0548-042B5F2E7F23}"/>
              </a:ext>
            </a:extLst>
          </p:cNvPr>
          <p:cNvPicPr>
            <a:picLocks noChangeAspect="1"/>
          </p:cNvPicPr>
          <p:nvPr/>
        </p:nvPicPr>
        <p:blipFill>
          <a:blip r:embed="rId2"/>
          <a:stretch>
            <a:fillRect/>
          </a:stretch>
        </p:blipFill>
        <p:spPr>
          <a:xfrm>
            <a:off x="1347536" y="1960535"/>
            <a:ext cx="4587424" cy="4064528"/>
          </a:xfrm>
          <a:prstGeom prst="rect">
            <a:avLst/>
          </a:prstGeom>
        </p:spPr>
      </p:pic>
      <p:sp>
        <p:nvSpPr>
          <p:cNvPr id="3" name="Oval 2"/>
          <p:cNvSpPr/>
          <p:nvPr/>
        </p:nvSpPr>
        <p:spPr>
          <a:xfrm>
            <a:off x="2820692" y="3394129"/>
            <a:ext cx="643179" cy="1859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146156" y="3587858"/>
            <a:ext cx="0" cy="224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1490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To download a csv file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75</a:t>
            </a:fld>
            <a:endParaRPr lang="en-HK"/>
          </a:p>
        </p:txBody>
      </p:sp>
      <p:pic>
        <p:nvPicPr>
          <p:cNvPr id="5" name="Picture 4"/>
          <p:cNvPicPr>
            <a:picLocks noChangeAspect="1"/>
          </p:cNvPicPr>
          <p:nvPr/>
        </p:nvPicPr>
        <p:blipFill>
          <a:blip r:embed="rId2"/>
          <a:stretch>
            <a:fillRect/>
          </a:stretch>
        </p:blipFill>
        <p:spPr>
          <a:xfrm>
            <a:off x="1368500" y="2084929"/>
            <a:ext cx="5290469" cy="2130610"/>
          </a:xfrm>
          <a:prstGeom prst="rect">
            <a:avLst/>
          </a:prstGeom>
        </p:spPr>
      </p:pic>
    </p:spTree>
    <p:extLst>
      <p:ext uri="{BB962C8B-B14F-4D97-AF65-F5344CB8AC3E}">
        <p14:creationId xmlns:p14="http://schemas.microsoft.com/office/powerpoint/2010/main" val="122118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9F77-C30E-4550-936C-EE5926A6F631}"/>
              </a:ext>
            </a:extLst>
          </p:cNvPr>
          <p:cNvSpPr>
            <a:spLocks noGrp="1"/>
          </p:cNvSpPr>
          <p:nvPr>
            <p:ph type="title"/>
          </p:nvPr>
        </p:nvSpPr>
        <p:spPr/>
        <p:txBody>
          <a:bodyPr/>
          <a:lstStyle/>
          <a:p>
            <a:r>
              <a:rPr lang="en-HK" dirty="0"/>
              <a:t>Programming Languages</a:t>
            </a:r>
          </a:p>
        </p:txBody>
      </p:sp>
      <p:sp>
        <p:nvSpPr>
          <p:cNvPr id="5" name="Text Placeholder 4">
            <a:extLst>
              <a:ext uri="{FF2B5EF4-FFF2-40B4-BE49-F238E27FC236}">
                <a16:creationId xmlns:a16="http://schemas.microsoft.com/office/drawing/2014/main" id="{87F1CF1B-4666-49D0-A28A-C5334D3DE705}"/>
              </a:ext>
            </a:extLst>
          </p:cNvPr>
          <p:cNvSpPr>
            <a:spLocks noGrp="1"/>
          </p:cNvSpPr>
          <p:nvPr>
            <p:ph type="body" idx="1"/>
          </p:nvPr>
        </p:nvSpPr>
        <p:spPr/>
        <p:txBody>
          <a:bodyPr/>
          <a:lstStyle/>
          <a:p>
            <a:pPr>
              <a:tabLst>
                <a:tab pos="719138" algn="l"/>
              </a:tabLst>
            </a:pPr>
            <a:r>
              <a:rPr lang="en-HK" dirty="0"/>
              <a:t>		</a:t>
            </a:r>
            <a:r>
              <a:rPr lang="en-HK" b="1" dirty="0"/>
              <a:t>Python</a:t>
            </a:r>
          </a:p>
        </p:txBody>
      </p:sp>
      <p:sp>
        <p:nvSpPr>
          <p:cNvPr id="6" name="Content Placeholder 5">
            <a:extLst>
              <a:ext uri="{FF2B5EF4-FFF2-40B4-BE49-F238E27FC236}">
                <a16:creationId xmlns:a16="http://schemas.microsoft.com/office/drawing/2014/main" id="{8B82766A-2A16-4640-AEF8-BF8643EB5E59}"/>
              </a:ext>
            </a:extLst>
          </p:cNvPr>
          <p:cNvSpPr>
            <a:spLocks noGrp="1"/>
          </p:cNvSpPr>
          <p:nvPr>
            <p:ph sz="half" idx="2"/>
          </p:nvPr>
        </p:nvSpPr>
        <p:spPr>
          <a:xfrm>
            <a:off x="839788" y="2721415"/>
            <a:ext cx="5157787" cy="3468247"/>
          </a:xfrm>
          <a:ln>
            <a:solidFill>
              <a:schemeClr val="accent1"/>
            </a:solidFill>
          </a:ln>
        </p:spPr>
        <p:txBody>
          <a:bodyPr>
            <a:noAutofit/>
          </a:bodyPr>
          <a:lstStyle/>
          <a:p>
            <a:pPr>
              <a:buFont typeface="Arial" panose="020B0604020202020204" pitchFamily="34" charset="0"/>
              <a:buChar char="•"/>
            </a:pPr>
            <a:r>
              <a:rPr lang="en-HK" sz="2000" dirty="0"/>
              <a:t>Free &amp; open source</a:t>
            </a:r>
          </a:p>
          <a:p>
            <a:pPr>
              <a:buFont typeface="Arial" panose="020B0604020202020204" pitchFamily="34" charset="0"/>
              <a:buChar char="•"/>
            </a:pPr>
            <a:r>
              <a:rPr lang="en-HK" sz="2000" dirty="0"/>
              <a:t>Simple syntax, easy to learn and understand</a:t>
            </a:r>
          </a:p>
          <a:p>
            <a:pPr>
              <a:buFont typeface="Arial" panose="020B0604020202020204" pitchFamily="34" charset="0"/>
              <a:buChar char="•"/>
            </a:pPr>
            <a:r>
              <a:rPr lang="en-HK" sz="2000" dirty="0"/>
              <a:t>General-purpose programming language</a:t>
            </a:r>
          </a:p>
          <a:p>
            <a:pPr>
              <a:buFont typeface="Arial" panose="020B0604020202020204" pitchFamily="34" charset="0"/>
              <a:buChar char="•"/>
            </a:pPr>
            <a:r>
              <a:rPr lang="en-US" sz="2000" dirty="0"/>
              <a:t>Has a rich set of libraries and tools designed for data science</a:t>
            </a:r>
          </a:p>
          <a:p>
            <a:pPr>
              <a:buFont typeface="Arial" panose="020B0604020202020204" pitchFamily="34" charset="0"/>
              <a:buChar char="•"/>
            </a:pPr>
            <a:r>
              <a:rPr lang="en-US" sz="2000" dirty="0"/>
              <a:t>Good memory management and high performance</a:t>
            </a:r>
          </a:p>
        </p:txBody>
      </p:sp>
      <p:sp>
        <p:nvSpPr>
          <p:cNvPr id="7" name="Text Placeholder 6">
            <a:extLst>
              <a:ext uri="{FF2B5EF4-FFF2-40B4-BE49-F238E27FC236}">
                <a16:creationId xmlns:a16="http://schemas.microsoft.com/office/drawing/2014/main" id="{E8C0FBAC-2918-43AE-BB53-30B53853A42F}"/>
              </a:ext>
            </a:extLst>
          </p:cNvPr>
          <p:cNvSpPr>
            <a:spLocks noGrp="1"/>
          </p:cNvSpPr>
          <p:nvPr>
            <p:ph type="body" sz="quarter" idx="3"/>
          </p:nvPr>
        </p:nvSpPr>
        <p:spPr/>
        <p:txBody>
          <a:bodyPr/>
          <a:lstStyle/>
          <a:p>
            <a:r>
              <a:rPr lang="en-HK" dirty="0"/>
              <a:t>	 </a:t>
            </a:r>
            <a:r>
              <a:rPr lang="en-HK" b="1" dirty="0"/>
              <a:t>R</a:t>
            </a:r>
          </a:p>
        </p:txBody>
      </p:sp>
      <p:sp>
        <p:nvSpPr>
          <p:cNvPr id="8" name="Content Placeholder 7">
            <a:extLst>
              <a:ext uri="{FF2B5EF4-FFF2-40B4-BE49-F238E27FC236}">
                <a16:creationId xmlns:a16="http://schemas.microsoft.com/office/drawing/2014/main" id="{6E02D3CA-8D06-4749-B446-3A8EADC7B797}"/>
              </a:ext>
            </a:extLst>
          </p:cNvPr>
          <p:cNvSpPr>
            <a:spLocks noGrp="1"/>
          </p:cNvSpPr>
          <p:nvPr>
            <p:ph sz="quarter" idx="4"/>
          </p:nvPr>
        </p:nvSpPr>
        <p:spPr>
          <a:xfrm>
            <a:off x="6217920" y="2721415"/>
            <a:ext cx="4937760" cy="3468247"/>
          </a:xfrm>
          <a:ln>
            <a:solidFill>
              <a:schemeClr val="accent1"/>
            </a:solidFill>
          </a:ln>
        </p:spPr>
        <p:txBody>
          <a:bodyPr>
            <a:normAutofit fontScale="85000" lnSpcReduction="10000"/>
          </a:bodyPr>
          <a:lstStyle/>
          <a:p>
            <a:r>
              <a:rPr lang="en-HK" sz="2400" dirty="0"/>
              <a:t>Free &amp; open source</a:t>
            </a:r>
          </a:p>
          <a:p>
            <a:r>
              <a:rPr lang="en-US" sz="2400" dirty="0"/>
              <a:t>Supports matrix arithmetic, able to handle complex linear algebra</a:t>
            </a:r>
            <a:endParaRPr lang="en-HK" sz="2400" dirty="0"/>
          </a:p>
          <a:p>
            <a:r>
              <a:rPr lang="en-US" sz="2400" dirty="0"/>
              <a:t>Not a general-purpose programming language (but for statistical programming)</a:t>
            </a:r>
          </a:p>
          <a:p>
            <a:r>
              <a:rPr lang="en-US" sz="2400" dirty="0"/>
              <a:t>Has many functionalities/libraries/packages for data analysis and visualization but there are many dependencies between libraries</a:t>
            </a:r>
          </a:p>
          <a:p>
            <a:r>
              <a:rPr lang="en-US" sz="2400" dirty="0"/>
              <a:t>Speed and the amount of memory spent is a problem if code is poorly written</a:t>
            </a:r>
          </a:p>
        </p:txBody>
      </p:sp>
      <p:pic>
        <p:nvPicPr>
          <p:cNvPr id="10" name="Picture 2" descr="Python icon">
            <a:extLst>
              <a:ext uri="{FF2B5EF4-FFF2-40B4-BE49-F238E27FC236}">
                <a16:creationId xmlns:a16="http://schemas.microsoft.com/office/drawing/2014/main" id="{356B44EA-9051-4DB5-8993-888698657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8460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331F128-75B1-41DE-9201-C33B627CAA68}"/>
              </a:ext>
            </a:extLst>
          </p:cNvPr>
          <p:cNvPicPr>
            <a:picLocks noChangeAspect="1"/>
          </p:cNvPicPr>
          <p:nvPr/>
        </p:nvPicPr>
        <p:blipFill>
          <a:blip r:embed="rId4"/>
          <a:stretch>
            <a:fillRect/>
          </a:stretch>
        </p:blipFill>
        <p:spPr>
          <a:xfrm>
            <a:off x="6217920" y="1846052"/>
            <a:ext cx="936699" cy="720000"/>
          </a:xfrm>
          <a:prstGeom prst="rect">
            <a:avLst/>
          </a:prstGeom>
        </p:spPr>
      </p:pic>
      <p:sp>
        <p:nvSpPr>
          <p:cNvPr id="12" name="Slide Number Placeholder 11">
            <a:extLst>
              <a:ext uri="{FF2B5EF4-FFF2-40B4-BE49-F238E27FC236}">
                <a16:creationId xmlns:a16="http://schemas.microsoft.com/office/drawing/2014/main" id="{50FB50CB-2D40-4761-AE7E-489E88F6F9AC}"/>
              </a:ext>
            </a:extLst>
          </p:cNvPr>
          <p:cNvSpPr>
            <a:spLocks noGrp="1"/>
          </p:cNvSpPr>
          <p:nvPr>
            <p:ph type="sldNum" sz="quarter" idx="12"/>
          </p:nvPr>
        </p:nvSpPr>
        <p:spPr/>
        <p:txBody>
          <a:bodyPr/>
          <a:lstStyle/>
          <a:p>
            <a:fld id="{81B3A8E7-0AD1-4B48-83E8-08BF0BD63A5E}" type="slidenum">
              <a:rPr lang="en-HK" smtClean="0"/>
              <a:t>8</a:t>
            </a:fld>
            <a:endParaRPr lang="en-HK" dirty="0"/>
          </a:p>
        </p:txBody>
      </p:sp>
    </p:spTree>
    <p:extLst>
      <p:ext uri="{BB962C8B-B14F-4D97-AF65-F5344CB8AC3E}">
        <p14:creationId xmlns:p14="http://schemas.microsoft.com/office/powerpoint/2010/main" val="1941026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9F77-C30E-4550-936C-EE5926A6F631}"/>
              </a:ext>
            </a:extLst>
          </p:cNvPr>
          <p:cNvSpPr>
            <a:spLocks noGrp="1"/>
          </p:cNvSpPr>
          <p:nvPr>
            <p:ph type="title"/>
          </p:nvPr>
        </p:nvSpPr>
        <p:spPr/>
        <p:txBody>
          <a:bodyPr/>
          <a:lstStyle/>
          <a:p>
            <a:r>
              <a:rPr lang="en-HK" dirty="0"/>
              <a:t>Data Science Programming Languages</a:t>
            </a:r>
          </a:p>
        </p:txBody>
      </p:sp>
      <p:sp>
        <p:nvSpPr>
          <p:cNvPr id="5" name="Text Placeholder 4">
            <a:extLst>
              <a:ext uri="{FF2B5EF4-FFF2-40B4-BE49-F238E27FC236}">
                <a16:creationId xmlns:a16="http://schemas.microsoft.com/office/drawing/2014/main" id="{87F1CF1B-4666-49D0-A28A-C5334D3DE705}"/>
              </a:ext>
            </a:extLst>
          </p:cNvPr>
          <p:cNvSpPr>
            <a:spLocks noGrp="1"/>
          </p:cNvSpPr>
          <p:nvPr>
            <p:ph type="body" idx="1"/>
          </p:nvPr>
        </p:nvSpPr>
        <p:spPr/>
        <p:txBody>
          <a:bodyPr/>
          <a:lstStyle/>
          <a:p>
            <a:pPr>
              <a:tabLst>
                <a:tab pos="719138" algn="l"/>
              </a:tabLst>
            </a:pPr>
            <a:r>
              <a:rPr lang="en-HK" dirty="0"/>
              <a:t>		</a:t>
            </a:r>
            <a:r>
              <a:rPr lang="en-HK" b="1" dirty="0"/>
              <a:t>Python</a:t>
            </a:r>
          </a:p>
        </p:txBody>
      </p:sp>
      <p:pic>
        <p:nvPicPr>
          <p:cNvPr id="10" name="Picture 2" descr="Python icon">
            <a:extLst>
              <a:ext uri="{FF2B5EF4-FFF2-40B4-BE49-F238E27FC236}">
                <a16:creationId xmlns:a16="http://schemas.microsoft.com/office/drawing/2014/main" id="{356B44EA-9051-4DB5-8993-888698657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846052"/>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50FB50CB-2D40-4761-AE7E-489E88F6F9AC}"/>
              </a:ext>
            </a:extLst>
          </p:cNvPr>
          <p:cNvSpPr>
            <a:spLocks noGrp="1"/>
          </p:cNvSpPr>
          <p:nvPr>
            <p:ph type="sldNum" sz="quarter" idx="12"/>
          </p:nvPr>
        </p:nvSpPr>
        <p:spPr>
          <a:xfrm>
            <a:off x="8612188" y="6310312"/>
            <a:ext cx="2743200" cy="365125"/>
          </a:xfrm>
        </p:spPr>
        <p:txBody>
          <a:bodyPr/>
          <a:lstStyle/>
          <a:p>
            <a:fld id="{81B3A8E7-0AD1-4B48-83E8-08BF0BD63A5E}" type="slidenum">
              <a:rPr lang="en-HK" smtClean="0"/>
              <a:t>9</a:t>
            </a:fld>
            <a:endParaRPr lang="en-HK"/>
          </a:p>
        </p:txBody>
      </p:sp>
      <p:sp>
        <p:nvSpPr>
          <p:cNvPr id="11" name="Content Placeholder 5">
            <a:extLst>
              <a:ext uri="{FF2B5EF4-FFF2-40B4-BE49-F238E27FC236}">
                <a16:creationId xmlns:a16="http://schemas.microsoft.com/office/drawing/2014/main" id="{686F630E-4D9C-4ED4-8614-21AEF11BA5D9}"/>
              </a:ext>
            </a:extLst>
          </p:cNvPr>
          <p:cNvSpPr txBox="1">
            <a:spLocks/>
          </p:cNvSpPr>
          <p:nvPr/>
        </p:nvSpPr>
        <p:spPr>
          <a:xfrm>
            <a:off x="839788" y="2721415"/>
            <a:ext cx="5157787" cy="346824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sz="2000"/>
              <a:t>Free &amp; open source</a:t>
            </a:r>
          </a:p>
          <a:p>
            <a:r>
              <a:rPr lang="en-HK" sz="2000"/>
              <a:t>Simple syntax, easy to learn and understand</a:t>
            </a:r>
          </a:p>
          <a:p>
            <a:r>
              <a:rPr lang="en-HK" sz="2000"/>
              <a:t>General-purpose programming language</a:t>
            </a:r>
          </a:p>
          <a:p>
            <a:r>
              <a:rPr lang="en-US" sz="2000"/>
              <a:t>Has a rich set of libraries and tools designed for data science</a:t>
            </a:r>
          </a:p>
          <a:p>
            <a:r>
              <a:rPr lang="en-US" sz="2000"/>
              <a:t>Memory management and high performance</a:t>
            </a:r>
            <a:endParaRPr lang="en-US" sz="2000" dirty="0"/>
          </a:p>
        </p:txBody>
      </p:sp>
      <p:sp>
        <p:nvSpPr>
          <p:cNvPr id="4" name="Content Placeholder 3"/>
          <p:cNvSpPr>
            <a:spLocks noGrp="1"/>
          </p:cNvSpPr>
          <p:nvPr>
            <p:ph sz="quarter" idx="4"/>
          </p:nvPr>
        </p:nvSpPr>
        <p:spPr>
          <a:xfrm>
            <a:off x="6737436" y="2721415"/>
            <a:ext cx="4922752" cy="2027048"/>
          </a:xfr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a:normAutofit/>
          </a:bodyPr>
          <a:lstStyle/>
          <a:p>
            <a:pPr marL="0" indent="0">
              <a:buNone/>
            </a:pPr>
            <a:r>
              <a:rPr lang="en-HK" sz="2000" dirty="0"/>
              <a:t>This course uses Python because</a:t>
            </a:r>
          </a:p>
          <a:p>
            <a:r>
              <a:rPr lang="en-HK" sz="2000" dirty="0"/>
              <a:t>most of you already know Python programming, and</a:t>
            </a:r>
          </a:p>
          <a:p>
            <a:r>
              <a:rPr lang="en-HK" sz="2000" dirty="0"/>
              <a:t>there are a large number of powerful packages for data science and machine learning</a:t>
            </a:r>
          </a:p>
        </p:txBody>
      </p:sp>
    </p:spTree>
    <p:extLst>
      <p:ext uri="{BB962C8B-B14F-4D97-AF65-F5344CB8AC3E}">
        <p14:creationId xmlns:p14="http://schemas.microsoft.com/office/powerpoint/2010/main" val="1987935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trospect">
  <a:themeElements>
    <a:clrScheme name="Custom 5">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903D00"/>
      </a:hlink>
      <a:folHlink>
        <a:srgbClr val="59A8D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6574</TotalTime>
  <Words>3100</Words>
  <Application>Microsoft Office PowerPoint</Application>
  <PresentationFormat>Widescreen</PresentationFormat>
  <Paragraphs>427</Paragraphs>
  <Slides>75</Slides>
  <Notes>2</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75</vt:i4>
      </vt:variant>
    </vt:vector>
  </HeadingPairs>
  <TitlesOfParts>
    <vt:vector size="81" baseType="lpstr">
      <vt:lpstr>Arial</vt:lpstr>
      <vt:lpstr>Calibri</vt:lpstr>
      <vt:lpstr>Calibri Light</vt:lpstr>
      <vt:lpstr>Office Theme</vt:lpstr>
      <vt:lpstr>Office Theme</vt:lpstr>
      <vt:lpstr>Retrospect</vt:lpstr>
      <vt:lpstr>COMP7409 Machine Learning in Trading and Finance </vt:lpstr>
      <vt:lpstr>About this course</vt:lpstr>
      <vt:lpstr>Topics to be covered  </vt:lpstr>
      <vt:lpstr>Tentative schedule for the coursework</vt:lpstr>
      <vt:lpstr>Tentative schedule for the coursework</vt:lpstr>
      <vt:lpstr>Data Science and Machine Learning</vt:lpstr>
      <vt:lpstr>How to use the software packages</vt:lpstr>
      <vt:lpstr>Programming Languages</vt:lpstr>
      <vt:lpstr>Data Science Programming Languages</vt:lpstr>
      <vt:lpstr>Python—The programming language</vt:lpstr>
      <vt:lpstr>Programming environment for writing Python programs</vt:lpstr>
      <vt:lpstr>Jupyter Notebook</vt:lpstr>
      <vt:lpstr>An example</vt:lpstr>
      <vt:lpstr>An example (Zoom in)</vt:lpstr>
      <vt:lpstr>An example</vt:lpstr>
      <vt:lpstr>Writing Python program interactively</vt:lpstr>
      <vt:lpstr>How to write program interactively in a Jupyter Notebook</vt:lpstr>
      <vt:lpstr>An example</vt:lpstr>
      <vt:lpstr>An example</vt:lpstr>
      <vt:lpstr>Why the extension ipynb </vt:lpstr>
      <vt:lpstr>Another important property of Jupyter Notebook</vt:lpstr>
      <vt:lpstr>To use Jupyter notebooks locally</vt:lpstr>
      <vt:lpstr>Anaconda</vt:lpstr>
      <vt:lpstr>Installing Anaconda via  https://www.anaconda.com/products/individual</vt:lpstr>
      <vt:lpstr>After installing Anaconda</vt:lpstr>
      <vt:lpstr>An example on using Anaconda</vt:lpstr>
      <vt:lpstr>PowerPoint Presentation</vt:lpstr>
      <vt:lpstr>To run Jupyter notebooks remotely</vt:lpstr>
      <vt:lpstr>How to use Colab?</vt:lpstr>
      <vt:lpstr>2. Open google drive</vt:lpstr>
      <vt:lpstr>PowerPoint Presentation</vt:lpstr>
      <vt:lpstr>PowerPoint Presentation</vt:lpstr>
      <vt:lpstr>PowerPoint Presentation</vt:lpstr>
      <vt:lpstr>Try typing and executing the following program using Colab</vt:lpstr>
      <vt:lpstr>Background knowledge</vt:lpstr>
      <vt:lpstr>Very brief introduction on NumPy </vt:lpstr>
      <vt:lpstr>Very brief introduction on NumPy</vt:lpstr>
      <vt:lpstr>Some basic functions</vt:lpstr>
      <vt:lpstr>Simple ways to initialize an ndarray</vt:lpstr>
      <vt:lpstr>Constructing a 2-D (or even higher dimension) by “reshaping” a 1-D array.</vt:lpstr>
      <vt:lpstr>Element-wise operations</vt:lpstr>
      <vt:lpstr>More functions</vt:lpstr>
      <vt:lpstr>Operations on 2-D ndarray</vt:lpstr>
      <vt:lpstr>Indexing and slicing an ndarray</vt:lpstr>
      <vt:lpstr>Indexing and slicing an ndarray</vt:lpstr>
      <vt:lpstr>Indexing and slicing an ndarray</vt:lpstr>
      <vt:lpstr>Indexing and slicing an ndarray</vt:lpstr>
      <vt:lpstr>Conditions, Boolean Arrays and Selection</vt:lpstr>
      <vt:lpstr>Very brief introduction of Pandas</vt:lpstr>
      <vt:lpstr>Series</vt:lpstr>
      <vt:lpstr>Series</vt:lpstr>
      <vt:lpstr>Series</vt:lpstr>
      <vt:lpstr>Relationship between pandas Series and numpy ndarray</vt:lpstr>
      <vt:lpstr>Relationship between pandas Series and numpy ndarray</vt:lpstr>
      <vt:lpstr>Relationship between pandas Series and numpy ndarray</vt:lpstr>
      <vt:lpstr>Relationship between pandas Series and numpy ndarray</vt:lpstr>
      <vt:lpstr>Some useful functions on Series</vt:lpstr>
      <vt:lpstr>Next: DataFrames</vt:lpstr>
      <vt:lpstr>Creating a DataFrame</vt:lpstr>
      <vt:lpstr>Creating a DataFrame</vt:lpstr>
      <vt:lpstr>Creating a DataFrame</vt:lpstr>
      <vt:lpstr>Creating a DataFrame</vt:lpstr>
      <vt:lpstr>Creating a DataFrame</vt:lpstr>
      <vt:lpstr>Creating a DataFrame</vt:lpstr>
      <vt:lpstr>Some functions for information</vt:lpstr>
      <vt:lpstr>Some statistical functions</vt:lpstr>
      <vt:lpstr>Some statistical functions</vt:lpstr>
      <vt:lpstr>Selecting rows by index</vt:lpstr>
      <vt:lpstr>Reading and writing files</vt:lpstr>
      <vt:lpstr>An example</vt:lpstr>
      <vt:lpstr>PowerPoint Presentation</vt:lpstr>
      <vt:lpstr>Some complication: We cannot access local file from Colab directly</vt:lpstr>
      <vt:lpstr>Reading a text file using “open()</vt:lpstr>
      <vt:lpstr>Upload csv files</vt:lpstr>
      <vt:lpstr>To download a csv 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hfting</dc:creator>
  <cp:lastModifiedBy>Hing Fung Ting</cp:lastModifiedBy>
  <cp:revision>177</cp:revision>
  <dcterms:created xsi:type="dcterms:W3CDTF">2022-01-07T06:42:54Z</dcterms:created>
  <dcterms:modified xsi:type="dcterms:W3CDTF">2023-09-08T00:34:29Z</dcterms:modified>
</cp:coreProperties>
</file>